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57" r:id="rId2"/>
  </p:sldIdLst>
  <p:sldSz cx="21396325" cy="30267275"/>
  <p:notesSz cx="6858000" cy="9144000"/>
  <p:embeddedFontLst>
    <p:embeddedFont>
      <p:font typeface="Bahij TheSansArabic Plain" panose="02040503050201020203" charset="-78"/>
      <p:regular r:id="rId4"/>
    </p:embeddedFont>
    <p:embeddedFont>
      <p:font typeface="Calibri Light" panose="020F0302020204030204" pitchFamily="34" charset="0"/>
      <p:regular r:id="rId5"/>
      <p:italic r:id="rId6"/>
    </p:embeddedFont>
    <p:embeddedFont>
      <p:font typeface="Calibri" panose="020F0502020204030204" pitchFamily="34" charset="0"/>
      <p:regular r:id="rId7"/>
      <p:bold r:id="rId8"/>
      <p:italic r:id="rId9"/>
      <p:boldItalic r:id="rId10"/>
    </p:embeddedFont>
    <p:embeddedFont>
      <p:font typeface="DecoType Naskh" panose="02010400000000000000" pitchFamily="2" charset="-78"/>
      <p:regular r:id="rId11"/>
    </p:embeddedFont>
    <p:embeddedFont>
      <p:font typeface="Simplified Arabic" panose="02020603050405020304" pitchFamily="18" charset="-78"/>
      <p:regular r:id="rId12"/>
      <p:bold r:id="rId13"/>
    </p:embeddedFont>
  </p:embeddedFontLst>
  <p:defaultTextStyle>
    <a:defPPr>
      <a:defRPr lang="en-US"/>
    </a:defPPr>
    <a:lvl1pPr marL="0" algn="l" defTabSz="2479722" rtl="0" eaLnBrk="1" latinLnBrk="0" hangingPunct="1">
      <a:defRPr sz="4881" kern="1200">
        <a:solidFill>
          <a:schemeClr val="tx1"/>
        </a:solidFill>
        <a:latin typeface="+mn-lt"/>
        <a:ea typeface="+mn-ea"/>
        <a:cs typeface="+mn-cs"/>
      </a:defRPr>
    </a:lvl1pPr>
    <a:lvl2pPr marL="1239861" algn="l" defTabSz="2479722" rtl="0" eaLnBrk="1" latinLnBrk="0" hangingPunct="1">
      <a:defRPr sz="4881" kern="1200">
        <a:solidFill>
          <a:schemeClr val="tx1"/>
        </a:solidFill>
        <a:latin typeface="+mn-lt"/>
        <a:ea typeface="+mn-ea"/>
        <a:cs typeface="+mn-cs"/>
      </a:defRPr>
    </a:lvl2pPr>
    <a:lvl3pPr marL="2479722" algn="l" defTabSz="2479722" rtl="0" eaLnBrk="1" latinLnBrk="0" hangingPunct="1">
      <a:defRPr sz="4881" kern="1200">
        <a:solidFill>
          <a:schemeClr val="tx1"/>
        </a:solidFill>
        <a:latin typeface="+mn-lt"/>
        <a:ea typeface="+mn-ea"/>
        <a:cs typeface="+mn-cs"/>
      </a:defRPr>
    </a:lvl3pPr>
    <a:lvl4pPr marL="3719582" algn="l" defTabSz="2479722" rtl="0" eaLnBrk="1" latinLnBrk="0" hangingPunct="1">
      <a:defRPr sz="4881" kern="1200">
        <a:solidFill>
          <a:schemeClr val="tx1"/>
        </a:solidFill>
        <a:latin typeface="+mn-lt"/>
        <a:ea typeface="+mn-ea"/>
        <a:cs typeface="+mn-cs"/>
      </a:defRPr>
    </a:lvl4pPr>
    <a:lvl5pPr marL="4959443" algn="l" defTabSz="2479722" rtl="0" eaLnBrk="1" latinLnBrk="0" hangingPunct="1">
      <a:defRPr sz="4881" kern="1200">
        <a:solidFill>
          <a:schemeClr val="tx1"/>
        </a:solidFill>
        <a:latin typeface="+mn-lt"/>
        <a:ea typeface="+mn-ea"/>
        <a:cs typeface="+mn-cs"/>
      </a:defRPr>
    </a:lvl5pPr>
    <a:lvl6pPr marL="6199304" algn="l" defTabSz="2479722" rtl="0" eaLnBrk="1" latinLnBrk="0" hangingPunct="1">
      <a:defRPr sz="4881" kern="1200">
        <a:solidFill>
          <a:schemeClr val="tx1"/>
        </a:solidFill>
        <a:latin typeface="+mn-lt"/>
        <a:ea typeface="+mn-ea"/>
        <a:cs typeface="+mn-cs"/>
      </a:defRPr>
    </a:lvl6pPr>
    <a:lvl7pPr marL="7439165" algn="l" defTabSz="2479722" rtl="0" eaLnBrk="1" latinLnBrk="0" hangingPunct="1">
      <a:defRPr sz="4881" kern="1200">
        <a:solidFill>
          <a:schemeClr val="tx1"/>
        </a:solidFill>
        <a:latin typeface="+mn-lt"/>
        <a:ea typeface="+mn-ea"/>
        <a:cs typeface="+mn-cs"/>
      </a:defRPr>
    </a:lvl7pPr>
    <a:lvl8pPr marL="8679024" algn="l" defTabSz="2479722" rtl="0" eaLnBrk="1" latinLnBrk="0" hangingPunct="1">
      <a:defRPr sz="4881" kern="1200">
        <a:solidFill>
          <a:schemeClr val="tx1"/>
        </a:solidFill>
        <a:latin typeface="+mn-lt"/>
        <a:ea typeface="+mn-ea"/>
        <a:cs typeface="+mn-cs"/>
      </a:defRPr>
    </a:lvl8pPr>
    <a:lvl9pPr marL="9918885" algn="l" defTabSz="2479722" rtl="0" eaLnBrk="1" latinLnBrk="0" hangingPunct="1">
      <a:defRPr sz="48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3" userDrawn="1">
          <p15:clr>
            <a:srgbClr val="A4A3A4"/>
          </p15:clr>
        </p15:guide>
        <p15:guide id="2" pos="67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mar Albesher" initials="AA" lastIdx="6" clrIdx="0">
    <p:extLst>
      <p:ext uri="{19B8F6BF-5375-455C-9EA6-DF929625EA0E}">
        <p15:presenceInfo xmlns:p15="http://schemas.microsoft.com/office/powerpoint/2012/main" userId="Ammar Albes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4"/>
    <a:srgbClr val="C40E3D"/>
    <a:srgbClr val="FDB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64" autoAdjust="0"/>
  </p:normalViewPr>
  <p:slideViewPr>
    <p:cSldViewPr snapToGrid="0">
      <p:cViewPr>
        <p:scale>
          <a:sx n="41" d="100"/>
          <a:sy n="41" d="100"/>
        </p:scale>
        <p:origin x="594" y="66"/>
      </p:cViewPr>
      <p:guideLst>
        <p:guide orient="horz" pos="9533"/>
        <p:guide pos="6739"/>
      </p:guideLst>
    </p:cSldViewPr>
  </p:slideViewPr>
  <p:notesTextViewPr>
    <p:cViewPr>
      <p:scale>
        <a:sx n="1" d="1"/>
        <a:sy n="1" d="1"/>
      </p:scale>
      <p:origin x="0" y="0"/>
    </p:cViewPr>
  </p:notesTextViewPr>
  <p:sorterViewPr>
    <p:cViewPr>
      <p:scale>
        <a:sx n="116" d="100"/>
        <a:sy n="11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3C39D-7B3F-4D6B-9FCA-07C3E6CD71B1}" type="datetimeFigureOut">
              <a:rPr lang="en-US" smtClean="0"/>
              <a:t>4/26/2022</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030F-32CA-460C-BDA1-A5FA72CECB50}" type="slidenum">
              <a:rPr lang="en-US" smtClean="0"/>
              <a:t>‹#›</a:t>
            </a:fld>
            <a:endParaRPr lang="en-US"/>
          </a:p>
        </p:txBody>
      </p:sp>
    </p:spTree>
    <p:extLst>
      <p:ext uri="{BB962C8B-B14F-4D97-AF65-F5344CB8AC3E}">
        <p14:creationId xmlns:p14="http://schemas.microsoft.com/office/powerpoint/2010/main" val="377492747"/>
      </p:ext>
    </p:extLst>
  </p:cSld>
  <p:clrMap bg1="lt1" tx1="dk1" bg2="lt2" tx2="dk2" accent1="accent1" accent2="accent2" accent3="accent3" accent4="accent4" accent5="accent5" accent6="accent6" hlink="hlink" folHlink="folHlink"/>
  <p:notesStyle>
    <a:lvl1pPr marL="0" algn="l" defTabSz="2479722" rtl="0" eaLnBrk="1" latinLnBrk="0" hangingPunct="1">
      <a:defRPr sz="3254" kern="1200">
        <a:solidFill>
          <a:schemeClr val="tx1"/>
        </a:solidFill>
        <a:latin typeface="+mn-lt"/>
        <a:ea typeface="+mn-ea"/>
        <a:cs typeface="+mn-cs"/>
      </a:defRPr>
    </a:lvl1pPr>
    <a:lvl2pPr marL="1239861" algn="l" defTabSz="2479722" rtl="0" eaLnBrk="1" latinLnBrk="0" hangingPunct="1">
      <a:defRPr sz="3254" kern="1200">
        <a:solidFill>
          <a:schemeClr val="tx1"/>
        </a:solidFill>
        <a:latin typeface="+mn-lt"/>
        <a:ea typeface="+mn-ea"/>
        <a:cs typeface="+mn-cs"/>
      </a:defRPr>
    </a:lvl2pPr>
    <a:lvl3pPr marL="2479722" algn="l" defTabSz="2479722" rtl="0" eaLnBrk="1" latinLnBrk="0" hangingPunct="1">
      <a:defRPr sz="3254" kern="1200">
        <a:solidFill>
          <a:schemeClr val="tx1"/>
        </a:solidFill>
        <a:latin typeface="+mn-lt"/>
        <a:ea typeface="+mn-ea"/>
        <a:cs typeface="+mn-cs"/>
      </a:defRPr>
    </a:lvl3pPr>
    <a:lvl4pPr marL="3719582" algn="l" defTabSz="2479722" rtl="0" eaLnBrk="1" latinLnBrk="0" hangingPunct="1">
      <a:defRPr sz="3254" kern="1200">
        <a:solidFill>
          <a:schemeClr val="tx1"/>
        </a:solidFill>
        <a:latin typeface="+mn-lt"/>
        <a:ea typeface="+mn-ea"/>
        <a:cs typeface="+mn-cs"/>
      </a:defRPr>
    </a:lvl4pPr>
    <a:lvl5pPr marL="4959443" algn="l" defTabSz="2479722" rtl="0" eaLnBrk="1" latinLnBrk="0" hangingPunct="1">
      <a:defRPr sz="3254" kern="1200">
        <a:solidFill>
          <a:schemeClr val="tx1"/>
        </a:solidFill>
        <a:latin typeface="+mn-lt"/>
        <a:ea typeface="+mn-ea"/>
        <a:cs typeface="+mn-cs"/>
      </a:defRPr>
    </a:lvl5pPr>
    <a:lvl6pPr marL="6199304" algn="l" defTabSz="2479722" rtl="0" eaLnBrk="1" latinLnBrk="0" hangingPunct="1">
      <a:defRPr sz="3254" kern="1200">
        <a:solidFill>
          <a:schemeClr val="tx1"/>
        </a:solidFill>
        <a:latin typeface="+mn-lt"/>
        <a:ea typeface="+mn-ea"/>
        <a:cs typeface="+mn-cs"/>
      </a:defRPr>
    </a:lvl6pPr>
    <a:lvl7pPr marL="7439165" algn="l" defTabSz="2479722" rtl="0" eaLnBrk="1" latinLnBrk="0" hangingPunct="1">
      <a:defRPr sz="3254" kern="1200">
        <a:solidFill>
          <a:schemeClr val="tx1"/>
        </a:solidFill>
        <a:latin typeface="+mn-lt"/>
        <a:ea typeface="+mn-ea"/>
        <a:cs typeface="+mn-cs"/>
      </a:defRPr>
    </a:lvl7pPr>
    <a:lvl8pPr marL="8679024" algn="l" defTabSz="2479722" rtl="0" eaLnBrk="1" latinLnBrk="0" hangingPunct="1">
      <a:defRPr sz="3254" kern="1200">
        <a:solidFill>
          <a:schemeClr val="tx1"/>
        </a:solidFill>
        <a:latin typeface="+mn-lt"/>
        <a:ea typeface="+mn-ea"/>
        <a:cs typeface="+mn-cs"/>
      </a:defRPr>
    </a:lvl8pPr>
    <a:lvl9pPr marL="9918885" algn="l" defTabSz="2479722" rtl="0" eaLnBrk="1" latinLnBrk="0" hangingPunct="1">
      <a:defRPr sz="325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725" y="4953466"/>
            <a:ext cx="18186876" cy="10537496"/>
          </a:xfrm>
        </p:spPr>
        <p:txBody>
          <a:bodyPr anchor="b"/>
          <a:lstStyle>
            <a:lvl1pPr algn="ctr">
              <a:defRPr sz="14039"/>
            </a:lvl1pPr>
          </a:lstStyle>
          <a:p>
            <a:r>
              <a:rPr lang="en-US"/>
              <a:t>Click to edit Master title style</a:t>
            </a:r>
            <a:endParaRPr lang="en-US" dirty="0"/>
          </a:p>
        </p:txBody>
      </p:sp>
      <p:sp>
        <p:nvSpPr>
          <p:cNvPr id="3" name="Subtitle 2"/>
          <p:cNvSpPr>
            <a:spLocks noGrp="1"/>
          </p:cNvSpPr>
          <p:nvPr>
            <p:ph type="subTitle" idx="1"/>
          </p:nvPr>
        </p:nvSpPr>
        <p:spPr>
          <a:xfrm>
            <a:off x="2674541" y="15897328"/>
            <a:ext cx="16047244" cy="7307583"/>
          </a:xfrm>
        </p:spPr>
        <p:txBody>
          <a:bodyPr/>
          <a:lstStyle>
            <a:lvl1pPr marL="0" indent="0" algn="ctr">
              <a:buNone/>
              <a:defRPr sz="5616"/>
            </a:lvl1pPr>
            <a:lvl2pPr marL="1069802" indent="0" algn="ctr">
              <a:buNone/>
              <a:defRPr sz="4680"/>
            </a:lvl2pPr>
            <a:lvl3pPr marL="2139605" indent="0" algn="ctr">
              <a:buNone/>
              <a:defRPr sz="4212"/>
            </a:lvl3pPr>
            <a:lvl4pPr marL="3209407" indent="0" algn="ctr">
              <a:buNone/>
              <a:defRPr sz="3744"/>
            </a:lvl4pPr>
            <a:lvl5pPr marL="4279209" indent="0" algn="ctr">
              <a:buNone/>
              <a:defRPr sz="3744"/>
            </a:lvl5pPr>
            <a:lvl6pPr marL="5349011" indent="0" algn="ctr">
              <a:buNone/>
              <a:defRPr sz="3744"/>
            </a:lvl6pPr>
            <a:lvl7pPr marL="6418814" indent="0" algn="ctr">
              <a:buNone/>
              <a:defRPr sz="3744"/>
            </a:lvl7pPr>
            <a:lvl8pPr marL="7488616" indent="0" algn="ctr">
              <a:buNone/>
              <a:defRPr sz="3744"/>
            </a:lvl8pPr>
            <a:lvl9pPr marL="8558418" indent="0" algn="ctr">
              <a:buNone/>
              <a:defRPr sz="37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4274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53019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11746" y="1611452"/>
            <a:ext cx="4613583" cy="25650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998" y="1611452"/>
            <a:ext cx="13573294" cy="25650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29904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C57925-181F-4EDB-A758-CFF2D43196CC}"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
        <p:nvSpPr>
          <p:cNvPr id="8" name="Picture Placeholder 7"/>
          <p:cNvSpPr>
            <a:spLocks noGrp="1"/>
          </p:cNvSpPr>
          <p:nvPr>
            <p:ph type="pic" sz="quarter" idx="13"/>
          </p:nvPr>
        </p:nvSpPr>
        <p:spPr>
          <a:xfrm>
            <a:off x="721309" y="5806731"/>
            <a:ext cx="9472747" cy="4288650"/>
          </a:xfrm>
        </p:spPr>
        <p:txBody>
          <a:bodyPr>
            <a:normAutofit/>
          </a:bodyPr>
          <a:lstStyle>
            <a:lvl1pPr>
              <a:defRPr sz="2000"/>
            </a:lvl1pPr>
          </a:lstStyle>
          <a:p>
            <a:endParaRPr lang="en-US"/>
          </a:p>
        </p:txBody>
      </p:sp>
      <p:sp>
        <p:nvSpPr>
          <p:cNvPr id="9" name="Picture Placeholder 7"/>
          <p:cNvSpPr>
            <a:spLocks noGrp="1"/>
          </p:cNvSpPr>
          <p:nvPr>
            <p:ph type="pic" sz="quarter" idx="14"/>
          </p:nvPr>
        </p:nvSpPr>
        <p:spPr>
          <a:xfrm>
            <a:off x="684338" y="10828936"/>
            <a:ext cx="3456627" cy="2593760"/>
          </a:xfrm>
        </p:spPr>
        <p:txBody>
          <a:bodyPr>
            <a:normAutofit/>
          </a:bodyPr>
          <a:lstStyle>
            <a:lvl1pPr>
              <a:defRPr sz="2000"/>
            </a:lvl1pPr>
          </a:lstStyle>
          <a:p>
            <a:endParaRPr lang="en-US"/>
          </a:p>
        </p:txBody>
      </p:sp>
      <p:sp>
        <p:nvSpPr>
          <p:cNvPr id="11" name="Picture Placeholder 10"/>
          <p:cNvSpPr>
            <a:spLocks noGrp="1"/>
          </p:cNvSpPr>
          <p:nvPr>
            <p:ph type="pic" sz="quarter" idx="15"/>
          </p:nvPr>
        </p:nvSpPr>
        <p:spPr>
          <a:xfrm>
            <a:off x="4425379" y="10829770"/>
            <a:ext cx="2589075" cy="2593760"/>
          </a:xfrm>
        </p:spPr>
        <p:txBody>
          <a:bodyPr>
            <a:normAutofit/>
          </a:bodyPr>
          <a:lstStyle>
            <a:lvl1pPr>
              <a:defRPr sz="2000"/>
            </a:lvl1pPr>
          </a:lstStyle>
          <a:p>
            <a:endParaRPr lang="en-US"/>
          </a:p>
        </p:txBody>
      </p:sp>
      <p:sp>
        <p:nvSpPr>
          <p:cNvPr id="13" name="Picture Placeholder 12"/>
          <p:cNvSpPr>
            <a:spLocks noGrp="1"/>
          </p:cNvSpPr>
          <p:nvPr>
            <p:ph type="pic" sz="quarter" idx="16"/>
          </p:nvPr>
        </p:nvSpPr>
        <p:spPr>
          <a:xfrm>
            <a:off x="7420120" y="10828938"/>
            <a:ext cx="2736962" cy="2594374"/>
          </a:xfrm>
        </p:spPr>
        <p:txBody>
          <a:bodyPr>
            <a:normAutofit/>
          </a:bodyPr>
          <a:lstStyle>
            <a:lvl1pPr>
              <a:defRPr sz="2000"/>
            </a:lvl1pPr>
          </a:lstStyle>
          <a:p>
            <a:endParaRPr lang="en-US" dirty="0"/>
          </a:p>
        </p:txBody>
      </p:sp>
      <p:sp>
        <p:nvSpPr>
          <p:cNvPr id="15" name="Picture Placeholder 14"/>
          <p:cNvSpPr>
            <a:spLocks noGrp="1"/>
          </p:cNvSpPr>
          <p:nvPr>
            <p:ph type="pic" sz="quarter" idx="17"/>
          </p:nvPr>
        </p:nvSpPr>
        <p:spPr>
          <a:xfrm>
            <a:off x="11091634" y="22667809"/>
            <a:ext cx="9316853" cy="3253676"/>
          </a:xfrm>
        </p:spPr>
        <p:txBody>
          <a:bodyPr>
            <a:normAutofit/>
          </a:bodyPr>
          <a:lstStyle>
            <a:lvl1pPr>
              <a:defRPr sz="2000"/>
            </a:lvl1pPr>
          </a:lstStyle>
          <a:p>
            <a:endParaRPr lang="en-US"/>
          </a:p>
        </p:txBody>
      </p:sp>
    </p:spTree>
    <p:extLst>
      <p:ext uri="{BB962C8B-B14F-4D97-AF65-F5344CB8AC3E}">
        <p14:creationId xmlns:p14="http://schemas.microsoft.com/office/powerpoint/2010/main" val="336264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72624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855" y="7545809"/>
            <a:ext cx="18454330" cy="12590343"/>
          </a:xfrm>
        </p:spPr>
        <p:txBody>
          <a:bodyPr anchor="b"/>
          <a:lstStyle>
            <a:lvl1pPr>
              <a:defRPr sz="14039"/>
            </a:lvl1pPr>
          </a:lstStyle>
          <a:p>
            <a:r>
              <a:rPr lang="en-US"/>
              <a:t>Click to edit Master title style</a:t>
            </a:r>
            <a:endParaRPr lang="en-US" dirty="0"/>
          </a:p>
        </p:txBody>
      </p:sp>
      <p:sp>
        <p:nvSpPr>
          <p:cNvPr id="3" name="Text Placeholder 2"/>
          <p:cNvSpPr>
            <a:spLocks noGrp="1"/>
          </p:cNvSpPr>
          <p:nvPr>
            <p:ph type="body" idx="1"/>
          </p:nvPr>
        </p:nvSpPr>
        <p:spPr>
          <a:xfrm>
            <a:off x="1459855" y="20255262"/>
            <a:ext cx="18454330" cy="6620964"/>
          </a:xfrm>
        </p:spPr>
        <p:txBody>
          <a:bodyPr/>
          <a:lstStyle>
            <a:lvl1pPr marL="0" indent="0">
              <a:buNone/>
              <a:defRPr sz="5616">
                <a:solidFill>
                  <a:schemeClr val="tx1"/>
                </a:solidFill>
              </a:defRPr>
            </a:lvl1pPr>
            <a:lvl2pPr marL="1069802" indent="0">
              <a:buNone/>
              <a:defRPr sz="4680">
                <a:solidFill>
                  <a:schemeClr val="tx1">
                    <a:tint val="75000"/>
                  </a:schemeClr>
                </a:solidFill>
              </a:defRPr>
            </a:lvl2pPr>
            <a:lvl3pPr marL="2139605" indent="0">
              <a:buNone/>
              <a:defRPr sz="4212">
                <a:solidFill>
                  <a:schemeClr val="tx1">
                    <a:tint val="75000"/>
                  </a:schemeClr>
                </a:solidFill>
              </a:defRPr>
            </a:lvl3pPr>
            <a:lvl4pPr marL="3209407" indent="0">
              <a:buNone/>
              <a:defRPr sz="3744">
                <a:solidFill>
                  <a:schemeClr val="tx1">
                    <a:tint val="75000"/>
                  </a:schemeClr>
                </a:solidFill>
              </a:defRPr>
            </a:lvl4pPr>
            <a:lvl5pPr marL="4279209" indent="0">
              <a:buNone/>
              <a:defRPr sz="3744">
                <a:solidFill>
                  <a:schemeClr val="tx1">
                    <a:tint val="75000"/>
                  </a:schemeClr>
                </a:solidFill>
              </a:defRPr>
            </a:lvl5pPr>
            <a:lvl6pPr marL="5349011" indent="0">
              <a:buNone/>
              <a:defRPr sz="3744">
                <a:solidFill>
                  <a:schemeClr val="tx1">
                    <a:tint val="75000"/>
                  </a:schemeClr>
                </a:solidFill>
              </a:defRPr>
            </a:lvl6pPr>
            <a:lvl7pPr marL="6418814" indent="0">
              <a:buNone/>
              <a:defRPr sz="3744">
                <a:solidFill>
                  <a:schemeClr val="tx1">
                    <a:tint val="75000"/>
                  </a:schemeClr>
                </a:solidFill>
              </a:defRPr>
            </a:lvl7pPr>
            <a:lvl8pPr marL="7488616" indent="0">
              <a:buNone/>
              <a:defRPr sz="3744">
                <a:solidFill>
                  <a:schemeClr val="tx1">
                    <a:tint val="75000"/>
                  </a:schemeClr>
                </a:solidFill>
              </a:defRPr>
            </a:lvl8pPr>
            <a:lvl9pPr marL="8558418" indent="0">
              <a:buNone/>
              <a:defRPr sz="37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C57925-181F-4EDB-A758-CFF2D43196CC}"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47664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997"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31890"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57925-181F-4EDB-A758-CFF2D43196CC}"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55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3784" y="1611459"/>
            <a:ext cx="18454330" cy="58502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3787" y="7419688"/>
            <a:ext cx="9051647"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4" name="Content Placeholder 3"/>
          <p:cNvSpPr>
            <a:spLocks noGrp="1"/>
          </p:cNvSpPr>
          <p:nvPr>
            <p:ph sz="half" idx="2"/>
          </p:nvPr>
        </p:nvSpPr>
        <p:spPr>
          <a:xfrm>
            <a:off x="1473787" y="11055963"/>
            <a:ext cx="9051647"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31891" y="7419688"/>
            <a:ext cx="9096225"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6" name="Content Placeholder 5"/>
          <p:cNvSpPr>
            <a:spLocks noGrp="1"/>
          </p:cNvSpPr>
          <p:nvPr>
            <p:ph sz="quarter" idx="4"/>
          </p:nvPr>
        </p:nvSpPr>
        <p:spPr>
          <a:xfrm>
            <a:off x="10831891" y="11055963"/>
            <a:ext cx="9096225"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57925-181F-4EDB-A758-CFF2D43196CC}" type="datetimeFigureOut">
              <a:rPr lang="en-US" smtClean="0"/>
              <a:t>4/26/2022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7480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57925-181F-4EDB-A758-CFF2D43196CC}" type="datetimeFigureOut">
              <a:rPr lang="en-US" smtClean="0"/>
              <a:t>4/26/2022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37188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57925-181F-4EDB-A758-CFF2D43196CC}" type="datetimeFigureOut">
              <a:rPr lang="en-US" smtClean="0"/>
              <a:t>4/26/2022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427821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Content Placeholder 2"/>
          <p:cNvSpPr>
            <a:spLocks noGrp="1"/>
          </p:cNvSpPr>
          <p:nvPr>
            <p:ph idx="1"/>
          </p:nvPr>
        </p:nvSpPr>
        <p:spPr>
          <a:xfrm>
            <a:off x="9096225" y="4357934"/>
            <a:ext cx="10831890" cy="21509383"/>
          </a:xfrm>
        </p:spPr>
        <p:txBody>
          <a:bodyPr/>
          <a:lstStyle>
            <a:lvl1pPr>
              <a:defRPr sz="7488"/>
            </a:lvl1pPr>
            <a:lvl2pPr>
              <a:defRPr sz="6552"/>
            </a:lvl2pPr>
            <a:lvl3pPr>
              <a:defRPr sz="5616"/>
            </a:lvl3pPr>
            <a:lvl4pPr>
              <a:defRPr sz="4680"/>
            </a:lvl4pPr>
            <a:lvl5pPr>
              <a:defRPr sz="4680"/>
            </a:lvl5pPr>
            <a:lvl6pPr>
              <a:defRPr sz="4680"/>
            </a:lvl6pPr>
            <a:lvl7pPr>
              <a:defRPr sz="4680"/>
            </a:lvl7pPr>
            <a:lvl8pPr>
              <a:defRPr sz="4680"/>
            </a:lvl8pPr>
            <a:lvl9pPr>
              <a:defRPr sz="4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9984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6225" y="4357934"/>
            <a:ext cx="10831890" cy="21509383"/>
          </a:xfrm>
        </p:spPr>
        <p:txBody>
          <a:bodyPr anchor="t"/>
          <a:lstStyle>
            <a:lvl1pPr marL="0" indent="0">
              <a:buNone/>
              <a:defRPr sz="7488"/>
            </a:lvl1pPr>
            <a:lvl2pPr marL="1069802" indent="0">
              <a:buNone/>
              <a:defRPr sz="6552"/>
            </a:lvl2pPr>
            <a:lvl3pPr marL="2139605" indent="0">
              <a:buNone/>
              <a:defRPr sz="5616"/>
            </a:lvl3pPr>
            <a:lvl4pPr marL="3209407" indent="0">
              <a:buNone/>
              <a:defRPr sz="4680"/>
            </a:lvl4pPr>
            <a:lvl5pPr marL="4279209" indent="0">
              <a:buNone/>
              <a:defRPr sz="4680"/>
            </a:lvl5pPr>
            <a:lvl6pPr marL="5349011" indent="0">
              <a:buNone/>
              <a:defRPr sz="4680"/>
            </a:lvl6pPr>
            <a:lvl7pPr marL="6418814" indent="0">
              <a:buNone/>
              <a:defRPr sz="4680"/>
            </a:lvl7pPr>
            <a:lvl8pPr marL="7488616" indent="0">
              <a:buNone/>
              <a:defRPr sz="4680"/>
            </a:lvl8pPr>
            <a:lvl9pPr marL="8558418" indent="0">
              <a:buNone/>
              <a:defRPr sz="4680"/>
            </a:lvl9pPr>
          </a:lstStyle>
          <a:p>
            <a:r>
              <a:rPr lang="en-US"/>
              <a:t>Click icon to add picture</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34064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998" y="1611459"/>
            <a:ext cx="18454330" cy="58502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998" y="8057261"/>
            <a:ext cx="18454330" cy="192043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997" y="28053287"/>
            <a:ext cx="4814173" cy="1611452"/>
          </a:xfrm>
          <a:prstGeom prst="rect">
            <a:avLst/>
          </a:prstGeom>
        </p:spPr>
        <p:txBody>
          <a:bodyPr vert="horz" lIns="91440" tIns="45720" rIns="91440" bIns="45720" rtlCol="0" anchor="ctr"/>
          <a:lstStyle>
            <a:lvl1pPr algn="l">
              <a:defRPr sz="2808">
                <a:solidFill>
                  <a:schemeClr val="tx1">
                    <a:tint val="75000"/>
                  </a:schemeClr>
                </a:solidFill>
              </a:defRPr>
            </a:lvl1pPr>
          </a:lstStyle>
          <a:p>
            <a:fld id="{EDC57925-181F-4EDB-A758-CFF2D43196CC}" type="datetimeFigureOut">
              <a:rPr lang="en-US" smtClean="0"/>
              <a:t>4/26/2022</a:t>
            </a:fld>
            <a:endParaRPr lang="en-US"/>
          </a:p>
        </p:txBody>
      </p:sp>
      <p:sp>
        <p:nvSpPr>
          <p:cNvPr id="5" name="Footer Placeholder 4"/>
          <p:cNvSpPr>
            <a:spLocks noGrp="1"/>
          </p:cNvSpPr>
          <p:nvPr>
            <p:ph type="ftr" sz="quarter" idx="3"/>
          </p:nvPr>
        </p:nvSpPr>
        <p:spPr>
          <a:xfrm>
            <a:off x="7087533" y="28053287"/>
            <a:ext cx="7221260" cy="1611452"/>
          </a:xfrm>
          <a:prstGeom prst="rect">
            <a:avLst/>
          </a:prstGeom>
        </p:spPr>
        <p:txBody>
          <a:bodyPr vert="horz" lIns="91440" tIns="45720" rIns="91440" bIns="45720" rtlCol="0" anchor="ctr"/>
          <a:lstStyle>
            <a:lvl1pPr algn="ctr">
              <a:defRPr sz="28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11155" y="28053287"/>
            <a:ext cx="4814173" cy="1611452"/>
          </a:xfrm>
          <a:prstGeom prst="rect">
            <a:avLst/>
          </a:prstGeom>
        </p:spPr>
        <p:txBody>
          <a:bodyPr vert="horz" lIns="91440" tIns="45720" rIns="91440" bIns="45720" rtlCol="0" anchor="ctr"/>
          <a:lstStyle>
            <a:lvl1pPr algn="r">
              <a:defRPr sz="2808">
                <a:solidFill>
                  <a:schemeClr val="tx1">
                    <a:tint val="75000"/>
                  </a:schemeClr>
                </a:solidFill>
              </a:defRPr>
            </a:lvl1pPr>
          </a:lstStyle>
          <a:p>
            <a:fld id="{7D53A524-BE9A-402F-8C03-DA3A010CE542}" type="slidenum">
              <a:rPr lang="en-US" smtClean="0"/>
              <a:t>‹#›</a:t>
            </a:fld>
            <a:endParaRPr lang="en-US"/>
          </a:p>
        </p:txBody>
      </p:sp>
    </p:spTree>
    <p:extLst>
      <p:ext uri="{BB962C8B-B14F-4D97-AF65-F5344CB8AC3E}">
        <p14:creationId xmlns:p14="http://schemas.microsoft.com/office/powerpoint/2010/main" val="4004807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2139605" rtl="0" eaLnBrk="1" latinLnBrk="0" hangingPunct="1">
        <a:lnSpc>
          <a:spcPct val="90000"/>
        </a:lnSpc>
        <a:spcBef>
          <a:spcPct val="0"/>
        </a:spcBef>
        <a:buNone/>
        <a:defRPr sz="10296" kern="1200">
          <a:solidFill>
            <a:schemeClr val="tx1"/>
          </a:solidFill>
          <a:latin typeface="+mj-lt"/>
          <a:ea typeface="+mj-ea"/>
          <a:cs typeface="+mj-cs"/>
        </a:defRPr>
      </a:lvl1pPr>
    </p:titleStyle>
    <p:bodyStyle>
      <a:lvl1pPr marL="534901" indent="-534901" algn="l" defTabSz="2139605" rtl="0" eaLnBrk="1" latinLnBrk="0" hangingPunct="1">
        <a:lnSpc>
          <a:spcPct val="90000"/>
        </a:lnSpc>
        <a:spcBef>
          <a:spcPts val="2340"/>
        </a:spcBef>
        <a:buFont typeface="Arial" panose="020B0604020202020204" pitchFamily="34" charset="0"/>
        <a:buChar char="•"/>
        <a:defRPr sz="6552" kern="1200">
          <a:solidFill>
            <a:schemeClr val="tx1"/>
          </a:solidFill>
          <a:latin typeface="+mn-lt"/>
          <a:ea typeface="+mn-ea"/>
          <a:cs typeface="+mn-cs"/>
        </a:defRPr>
      </a:lvl1pPr>
      <a:lvl2pPr marL="1604703" indent="-534901" algn="l" defTabSz="2139605" rtl="0" eaLnBrk="1" latinLnBrk="0" hangingPunct="1">
        <a:lnSpc>
          <a:spcPct val="90000"/>
        </a:lnSpc>
        <a:spcBef>
          <a:spcPts val="1170"/>
        </a:spcBef>
        <a:buFont typeface="Arial" panose="020B0604020202020204" pitchFamily="34" charset="0"/>
        <a:buChar char="•"/>
        <a:defRPr sz="5616" kern="1200">
          <a:solidFill>
            <a:schemeClr val="tx1"/>
          </a:solidFill>
          <a:latin typeface="+mn-lt"/>
          <a:ea typeface="+mn-ea"/>
          <a:cs typeface="+mn-cs"/>
        </a:defRPr>
      </a:lvl2pPr>
      <a:lvl3pPr marL="2674506" indent="-534901" algn="l" defTabSz="2139605" rtl="0" eaLnBrk="1" latinLnBrk="0" hangingPunct="1">
        <a:lnSpc>
          <a:spcPct val="90000"/>
        </a:lnSpc>
        <a:spcBef>
          <a:spcPts val="1170"/>
        </a:spcBef>
        <a:buFont typeface="Arial" panose="020B0604020202020204" pitchFamily="34" charset="0"/>
        <a:buChar char="•"/>
        <a:defRPr sz="4680" kern="1200">
          <a:solidFill>
            <a:schemeClr val="tx1"/>
          </a:solidFill>
          <a:latin typeface="+mn-lt"/>
          <a:ea typeface="+mn-ea"/>
          <a:cs typeface="+mn-cs"/>
        </a:defRPr>
      </a:lvl3pPr>
      <a:lvl4pPr marL="3744308"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4pPr>
      <a:lvl5pPr marL="4814110"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5pPr>
      <a:lvl6pPr marL="5883913"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6pPr>
      <a:lvl7pPr marL="6953715"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7pPr>
      <a:lvl8pPr marL="8023517"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8pPr>
      <a:lvl9pPr marL="9093319"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9pPr>
    </p:bodyStyle>
    <p:otherStyle>
      <a:defPPr>
        <a:defRPr lang="en-US"/>
      </a:defPPr>
      <a:lvl1pPr marL="0" algn="l" defTabSz="2139605" rtl="0" eaLnBrk="1" latinLnBrk="0" hangingPunct="1">
        <a:defRPr sz="4212" kern="1200">
          <a:solidFill>
            <a:schemeClr val="tx1"/>
          </a:solidFill>
          <a:latin typeface="+mn-lt"/>
          <a:ea typeface="+mn-ea"/>
          <a:cs typeface="+mn-cs"/>
        </a:defRPr>
      </a:lvl1pPr>
      <a:lvl2pPr marL="1069802" algn="l" defTabSz="2139605" rtl="0" eaLnBrk="1" latinLnBrk="0" hangingPunct="1">
        <a:defRPr sz="4212" kern="1200">
          <a:solidFill>
            <a:schemeClr val="tx1"/>
          </a:solidFill>
          <a:latin typeface="+mn-lt"/>
          <a:ea typeface="+mn-ea"/>
          <a:cs typeface="+mn-cs"/>
        </a:defRPr>
      </a:lvl2pPr>
      <a:lvl3pPr marL="2139605" algn="l" defTabSz="2139605" rtl="0" eaLnBrk="1" latinLnBrk="0" hangingPunct="1">
        <a:defRPr sz="4212" kern="1200">
          <a:solidFill>
            <a:schemeClr val="tx1"/>
          </a:solidFill>
          <a:latin typeface="+mn-lt"/>
          <a:ea typeface="+mn-ea"/>
          <a:cs typeface="+mn-cs"/>
        </a:defRPr>
      </a:lvl3pPr>
      <a:lvl4pPr marL="3209407" algn="l" defTabSz="2139605" rtl="0" eaLnBrk="1" latinLnBrk="0" hangingPunct="1">
        <a:defRPr sz="4212" kern="1200">
          <a:solidFill>
            <a:schemeClr val="tx1"/>
          </a:solidFill>
          <a:latin typeface="+mn-lt"/>
          <a:ea typeface="+mn-ea"/>
          <a:cs typeface="+mn-cs"/>
        </a:defRPr>
      </a:lvl4pPr>
      <a:lvl5pPr marL="4279209" algn="l" defTabSz="2139605" rtl="0" eaLnBrk="1" latinLnBrk="0" hangingPunct="1">
        <a:defRPr sz="4212" kern="1200">
          <a:solidFill>
            <a:schemeClr val="tx1"/>
          </a:solidFill>
          <a:latin typeface="+mn-lt"/>
          <a:ea typeface="+mn-ea"/>
          <a:cs typeface="+mn-cs"/>
        </a:defRPr>
      </a:lvl5pPr>
      <a:lvl6pPr marL="5349011" algn="l" defTabSz="2139605" rtl="0" eaLnBrk="1" latinLnBrk="0" hangingPunct="1">
        <a:defRPr sz="4212" kern="1200">
          <a:solidFill>
            <a:schemeClr val="tx1"/>
          </a:solidFill>
          <a:latin typeface="+mn-lt"/>
          <a:ea typeface="+mn-ea"/>
          <a:cs typeface="+mn-cs"/>
        </a:defRPr>
      </a:lvl6pPr>
      <a:lvl7pPr marL="6418814" algn="l" defTabSz="2139605" rtl="0" eaLnBrk="1" latinLnBrk="0" hangingPunct="1">
        <a:defRPr sz="4212" kern="1200">
          <a:solidFill>
            <a:schemeClr val="tx1"/>
          </a:solidFill>
          <a:latin typeface="+mn-lt"/>
          <a:ea typeface="+mn-ea"/>
          <a:cs typeface="+mn-cs"/>
        </a:defRPr>
      </a:lvl7pPr>
      <a:lvl8pPr marL="7488616" algn="l" defTabSz="2139605" rtl="0" eaLnBrk="1" latinLnBrk="0" hangingPunct="1">
        <a:defRPr sz="4212" kern="1200">
          <a:solidFill>
            <a:schemeClr val="tx1"/>
          </a:solidFill>
          <a:latin typeface="+mn-lt"/>
          <a:ea typeface="+mn-ea"/>
          <a:cs typeface="+mn-cs"/>
        </a:defRPr>
      </a:lvl8pPr>
      <a:lvl9pPr marL="8558418" algn="l" defTabSz="2139605" rtl="0" eaLnBrk="1" latinLnBrk="0" hangingPunct="1">
        <a:defRPr sz="42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arallelogram 127"/>
          <p:cNvSpPr/>
          <p:nvPr/>
        </p:nvSpPr>
        <p:spPr>
          <a:xfrm>
            <a:off x="15496538" y="9615922"/>
            <a:ext cx="5044021" cy="1021714"/>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37" name="Parallelogram 36"/>
          <p:cNvSpPr/>
          <p:nvPr/>
        </p:nvSpPr>
        <p:spPr>
          <a:xfrm>
            <a:off x="8666597" y="9581615"/>
            <a:ext cx="5044021" cy="1021714"/>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41" name="Parallelogram 40"/>
          <p:cNvSpPr/>
          <p:nvPr/>
        </p:nvSpPr>
        <p:spPr>
          <a:xfrm>
            <a:off x="1655082" y="9514161"/>
            <a:ext cx="5044021" cy="1021714"/>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8" name="Rectangle 137"/>
          <p:cNvSpPr/>
          <p:nvPr/>
        </p:nvSpPr>
        <p:spPr>
          <a:xfrm>
            <a:off x="787795" y="21862618"/>
            <a:ext cx="20052933" cy="3830450"/>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3" name="Parallelogram 132"/>
          <p:cNvSpPr/>
          <p:nvPr/>
        </p:nvSpPr>
        <p:spPr>
          <a:xfrm>
            <a:off x="14447749" y="26005148"/>
            <a:ext cx="6384883" cy="970947"/>
          </a:xfrm>
          <a:prstGeom prst="parallelogram">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4" name="Rectangle 133"/>
          <p:cNvSpPr/>
          <p:nvPr/>
        </p:nvSpPr>
        <p:spPr>
          <a:xfrm>
            <a:off x="731740" y="26966895"/>
            <a:ext cx="19977109" cy="2408204"/>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0" name="Rectangle 129"/>
          <p:cNvSpPr/>
          <p:nvPr/>
        </p:nvSpPr>
        <p:spPr>
          <a:xfrm>
            <a:off x="14183518" y="10572321"/>
            <a:ext cx="6567782" cy="9989920"/>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27" name="Parallelogram 126"/>
          <p:cNvSpPr/>
          <p:nvPr/>
        </p:nvSpPr>
        <p:spPr>
          <a:xfrm>
            <a:off x="14391354" y="5799125"/>
            <a:ext cx="6384883" cy="87421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4" name="TextBox 3"/>
          <p:cNvSpPr txBox="1"/>
          <p:nvPr/>
        </p:nvSpPr>
        <p:spPr>
          <a:xfrm>
            <a:off x="1795974" y="5255769"/>
            <a:ext cx="17912579" cy="707886"/>
          </a:xfrm>
          <a:prstGeom prst="rect">
            <a:avLst/>
          </a:prstGeom>
          <a:noFill/>
        </p:spPr>
        <p:txBody>
          <a:bodyPr wrap="square" rtlCol="0">
            <a:spAutoFit/>
          </a:bodyPr>
          <a:lstStyle/>
          <a:p>
            <a:pPr algn="ctr"/>
            <a:r>
              <a:rPr lang="ar-EG" sz="4000" b="1" dirty="0" smtClean="0">
                <a:latin typeface="Bahij TheSansArabic Plain" panose="02040503050201020203" pitchFamily="18" charset="-78"/>
                <a:cs typeface="+mj-cs"/>
              </a:rPr>
              <a:t>إشراف الدكتور المهندس زياد السقا</a:t>
            </a:r>
            <a:endParaRPr lang="en-US" sz="4000" b="1" dirty="0">
              <a:latin typeface="Bahij TheSansArabic Plain" panose="02040503050201020203" pitchFamily="18" charset="-78"/>
              <a:cs typeface="+mj-cs"/>
            </a:endParaRPr>
          </a:p>
        </p:txBody>
      </p:sp>
      <p:sp>
        <p:nvSpPr>
          <p:cNvPr id="10" name="TextBox 9"/>
          <p:cNvSpPr txBox="1"/>
          <p:nvPr/>
        </p:nvSpPr>
        <p:spPr>
          <a:xfrm>
            <a:off x="497319" y="2482930"/>
            <a:ext cx="19963521" cy="1702004"/>
          </a:xfrm>
          <a:prstGeom prst="rect">
            <a:avLst/>
          </a:prstGeom>
          <a:noFill/>
        </p:spPr>
        <p:txBody>
          <a:bodyPr wrap="square" rtlCol="0">
            <a:spAutoFit/>
          </a:bodyPr>
          <a:lstStyle/>
          <a:p>
            <a:pPr algn="ctr" rtl="1"/>
            <a:r>
              <a:rPr lang="ar-SY" sz="5400" dirty="0">
                <a:latin typeface="Times New Roman" panose="02020603050405020304" pitchFamily="18" charset="0"/>
                <a:ea typeface="Calibri" panose="020F0502020204030204" pitchFamily="34" charset="0"/>
                <a:cs typeface="DecoType Naskh" panose="02010400000000000000" pitchFamily="2" charset="-78"/>
              </a:rPr>
              <a:t>تصميم وتنفيذ نظام قيادة للتحكم بسرعة المحرك التحريضي ثلاثي الطور بطريقة</a:t>
            </a:r>
            <a:r>
              <a:rPr lang="ar-SY" sz="5400" b="1" dirty="0">
                <a:latin typeface="Times New Roman" panose="02020603050405020304" pitchFamily="18" charset="0"/>
                <a:ea typeface="Calibri" panose="020F0502020204030204" pitchFamily="34" charset="0"/>
                <a:cs typeface="DecoType Naskh" panose="02010400000000000000" pitchFamily="2" charset="-78"/>
              </a:rPr>
              <a:t> </a:t>
            </a:r>
            <a:r>
              <a:rPr lang="en-US" sz="4400" b="1" i="1" dirty="0" smtClean="0">
                <a:latin typeface="Times New Roman" panose="02020603050405020304" pitchFamily="18" charset="0"/>
                <a:ea typeface="Calibri" panose="020F0502020204030204" pitchFamily="34" charset="0"/>
              </a:rPr>
              <a:t>VVVF</a:t>
            </a:r>
            <a:endParaRPr lang="ar-EG" sz="4400" b="1" i="1" dirty="0" smtClean="0">
              <a:latin typeface="Times New Roman" panose="02020603050405020304" pitchFamily="18" charset="0"/>
              <a:ea typeface="Calibri" panose="020F0502020204030204" pitchFamily="34" charset="0"/>
            </a:endParaRPr>
          </a:p>
          <a:p>
            <a:pPr algn="ctr">
              <a:lnSpc>
                <a:spcPct val="115000"/>
              </a:lnSpc>
              <a:spcAft>
                <a:spcPts val="1000"/>
              </a:spcAft>
            </a:pPr>
            <a:r>
              <a:rPr lang="en-US" sz="4400" b="1" i="1" dirty="0">
                <a:latin typeface="Times New Roman" panose="02020603050405020304" pitchFamily="18" charset="0"/>
                <a:ea typeface="Calibri" panose="020F0502020204030204" pitchFamily="34" charset="0"/>
                <a:cs typeface="Times New Roman" panose="02020603050405020304" pitchFamily="18" charset="0"/>
              </a:rPr>
              <a:t>Design &amp; Execution of VVVF Drive for a 3Ph Induction motor</a:t>
            </a:r>
            <a:endParaRPr lang="en-US" sz="3200" dirty="0">
              <a:effectLst/>
              <a:latin typeface="Times New Roman" panose="02020603050405020304" pitchFamily="18" charset="0"/>
              <a:ea typeface="Calibri" panose="020F0502020204030204" pitchFamily="34" charset="0"/>
              <a:cs typeface="Simplified Arabic" panose="02020603050405020304" pitchFamily="18" charset="-78"/>
            </a:endParaRPr>
          </a:p>
        </p:txBody>
      </p:sp>
      <p:sp>
        <p:nvSpPr>
          <p:cNvPr id="98" name="Rectangle 97"/>
          <p:cNvSpPr/>
          <p:nvPr/>
        </p:nvSpPr>
        <p:spPr>
          <a:xfrm>
            <a:off x="669895" y="6691832"/>
            <a:ext cx="20114779" cy="2318670"/>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01" name="TextBox 100"/>
          <p:cNvSpPr txBox="1"/>
          <p:nvPr/>
        </p:nvSpPr>
        <p:spPr>
          <a:xfrm>
            <a:off x="12769840" y="5951069"/>
            <a:ext cx="739529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الملخص </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2" name="TextBox 101"/>
          <p:cNvSpPr txBox="1"/>
          <p:nvPr/>
        </p:nvSpPr>
        <p:spPr>
          <a:xfrm>
            <a:off x="12672029" y="26107060"/>
            <a:ext cx="7395292" cy="707886"/>
          </a:xfrm>
          <a:prstGeom prst="rect">
            <a:avLst/>
          </a:prstGeom>
          <a:noFill/>
          <a:ln>
            <a:noFill/>
          </a:ln>
        </p:spPr>
        <p:txBody>
          <a:bodyPr wrap="square" rtlCol="0">
            <a:spAutoFit/>
          </a:bodyPr>
          <a:lstStyle/>
          <a:p>
            <a:pPr algn="r"/>
            <a:r>
              <a:rPr lang="ar-SA" sz="4000" b="1" dirty="0">
                <a:solidFill>
                  <a:schemeClr val="bg1"/>
                </a:solidFill>
                <a:latin typeface="Bahij TheSansArabic Plain" panose="02040503050201020203" pitchFamily="18" charset="-78"/>
                <a:cs typeface="Bahij TheSansArabic Plain" panose="02040503050201020203" pitchFamily="18" charset="-78"/>
              </a:rPr>
              <a:t>المراجع</a:t>
            </a:r>
            <a:endParaRPr lang="en-US" sz="40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4" name="Rectangle 103"/>
          <p:cNvSpPr/>
          <p:nvPr/>
        </p:nvSpPr>
        <p:spPr>
          <a:xfrm>
            <a:off x="1048912" y="6826987"/>
            <a:ext cx="19528760" cy="2941318"/>
          </a:xfrm>
          <a:prstGeom prst="rect">
            <a:avLst/>
          </a:prstGeom>
        </p:spPr>
        <p:txBody>
          <a:bodyPr wrap="square">
            <a:spAutoFit/>
          </a:bodyPr>
          <a:lstStyle/>
          <a:p>
            <a:pPr algn="just" rtl="1">
              <a:lnSpc>
                <a:spcPct val="115000"/>
              </a:lnSpc>
              <a:spcAft>
                <a:spcPts val="1000"/>
              </a:spcAft>
            </a:pPr>
            <a:r>
              <a:rPr lang="ar-EG" sz="2800" b="1" dirty="0">
                <a:latin typeface="Times New Roman" panose="02020603050405020304" pitchFamily="18" charset="0"/>
                <a:ea typeface="Calibri" panose="020F0502020204030204" pitchFamily="34" charset="0"/>
                <a:cs typeface="Simplified Arabic" panose="02020603050405020304" pitchFamily="18" charset="-78"/>
              </a:rPr>
              <a:t>تضمن</a:t>
            </a:r>
            <a:r>
              <a:rPr lang="ar-SA" sz="2800" b="1" dirty="0">
                <a:latin typeface="Times New Roman" panose="02020603050405020304" pitchFamily="18" charset="0"/>
                <a:ea typeface="Calibri" panose="020F0502020204030204" pitchFamily="34" charset="0"/>
                <a:cs typeface="Simplified Arabic" panose="02020603050405020304" pitchFamily="18" charset="-78"/>
              </a:rPr>
              <a:t> البحث </a:t>
            </a:r>
            <a:r>
              <a:rPr lang="ar-SA" sz="2800" b="1" dirty="0" smtClean="0">
                <a:latin typeface="Times New Roman" panose="02020603050405020304" pitchFamily="18" charset="0"/>
                <a:ea typeface="Calibri" panose="020F0502020204030204" pitchFamily="34" charset="0"/>
                <a:cs typeface="Simplified Arabic" panose="02020603050405020304" pitchFamily="18" charset="-78"/>
              </a:rPr>
              <a:t>مراحل</a:t>
            </a:r>
            <a:r>
              <a:rPr lang="ar-EG" sz="2800" b="1" dirty="0" smtClean="0">
                <a:latin typeface="Times New Roman" panose="02020603050405020304" pitchFamily="18" charset="0"/>
                <a:ea typeface="Calibri" panose="020F0502020204030204" pitchFamily="34" charset="0"/>
                <a:cs typeface="Simplified Arabic" panose="02020603050405020304" pitchFamily="18" charset="-78"/>
              </a:rPr>
              <a:t> نمذجة</a:t>
            </a:r>
            <a:r>
              <a:rPr lang="ar-SA" sz="2800" b="1" dirty="0" smtClean="0">
                <a:latin typeface="Times New Roman" panose="02020603050405020304" pitchFamily="18" charset="0"/>
                <a:ea typeface="Calibri" panose="020F0502020204030204" pitchFamily="34" charset="0"/>
                <a:cs typeface="Simplified Arabic" panose="02020603050405020304" pitchFamily="18" charset="-78"/>
              </a:rPr>
              <a:t> </a:t>
            </a:r>
            <a:r>
              <a:rPr lang="ar-EG" sz="2800" b="1" dirty="0" smtClean="0">
                <a:latin typeface="Times New Roman" panose="02020603050405020304" pitchFamily="18" charset="0"/>
                <a:ea typeface="Calibri" panose="020F0502020204030204" pitchFamily="34" charset="0"/>
                <a:cs typeface="Simplified Arabic" panose="02020603050405020304" pitchFamily="18" charset="-78"/>
              </a:rPr>
              <a:t>و</a:t>
            </a:r>
            <a:r>
              <a:rPr lang="ar-SA" sz="2800" b="1" dirty="0" smtClean="0">
                <a:latin typeface="Times New Roman" panose="02020603050405020304" pitchFamily="18" charset="0"/>
                <a:ea typeface="Calibri" panose="020F0502020204030204" pitchFamily="34" charset="0"/>
                <a:cs typeface="Simplified Arabic" panose="02020603050405020304" pitchFamily="18" charset="-78"/>
              </a:rPr>
              <a:t>تصميم</a:t>
            </a:r>
            <a:r>
              <a:rPr lang="ar-EG" sz="2800" b="1" dirty="0" smtClean="0">
                <a:latin typeface="Times New Roman" panose="02020603050405020304" pitchFamily="18" charset="0"/>
                <a:ea typeface="Calibri" panose="020F0502020204030204" pitchFamily="34" charset="0"/>
                <a:cs typeface="Simplified Arabic" panose="02020603050405020304" pitchFamily="18" charset="-78"/>
              </a:rPr>
              <a:t> وتنفيذ</a:t>
            </a:r>
            <a:r>
              <a:rPr lang="ar-SA" sz="2800" b="1" dirty="0" smtClean="0">
                <a:latin typeface="Times New Roman" panose="02020603050405020304" pitchFamily="18" charset="0"/>
                <a:ea typeface="Calibri" panose="020F0502020204030204" pitchFamily="34" charset="0"/>
                <a:cs typeface="Simplified Arabic" panose="02020603050405020304" pitchFamily="18" charset="-78"/>
              </a:rPr>
              <a:t> </a:t>
            </a:r>
            <a:r>
              <a:rPr lang="ar-SA" sz="2800" b="1" dirty="0">
                <a:latin typeface="Times New Roman" panose="02020603050405020304" pitchFamily="18" charset="0"/>
                <a:ea typeface="Calibri" panose="020F0502020204030204" pitchFamily="34" charset="0"/>
                <a:cs typeface="Simplified Arabic" panose="02020603050405020304" pitchFamily="18" charset="-78"/>
              </a:rPr>
              <a:t>نظام قيادة في الزمن الحقيقي للتحكم بسرعة المحرك التحريضي ثلاثي الطور بطريقة تغيير التوتر </a:t>
            </a:r>
            <a:r>
              <a:rPr lang="ar-SA" sz="2800" b="1" dirty="0" smtClean="0">
                <a:latin typeface="Times New Roman" panose="02020603050405020304" pitchFamily="18" charset="0"/>
                <a:ea typeface="Calibri" panose="020F0502020204030204" pitchFamily="34" charset="0"/>
                <a:cs typeface="Simplified Arabic" panose="02020603050405020304" pitchFamily="18" charset="-78"/>
              </a:rPr>
              <a:t>والتردد</a:t>
            </a:r>
            <a:r>
              <a:rPr lang="ar-EG" sz="2800" b="1" dirty="0" smtClean="0">
                <a:latin typeface="Times New Roman" panose="02020603050405020304" pitchFamily="18" charset="0"/>
                <a:ea typeface="Calibri" panose="020F0502020204030204" pitchFamily="34" charset="0"/>
                <a:cs typeface="Simplified Arabic" panose="02020603050405020304" pitchFamily="18" charset="-78"/>
              </a:rPr>
              <a:t> </a:t>
            </a:r>
            <a:r>
              <a:rPr lang="ar-EG" sz="2800" b="1" dirty="0">
                <a:latin typeface="Times New Roman" panose="02020603050405020304" pitchFamily="18" charset="0"/>
                <a:ea typeface="Calibri" panose="020F0502020204030204" pitchFamily="34" charset="0"/>
                <a:cs typeface="Simplified Arabic" panose="02020603050405020304" pitchFamily="18" charset="-78"/>
              </a:rPr>
              <a:t>وذلك ب</a:t>
            </a:r>
            <a:r>
              <a:rPr lang="ar-SA" sz="2800" b="1" dirty="0">
                <a:latin typeface="Times New Roman" panose="02020603050405020304" pitchFamily="18" charset="0"/>
                <a:ea typeface="Calibri" panose="020F0502020204030204" pitchFamily="34" charset="0"/>
                <a:cs typeface="Simplified Arabic" panose="02020603050405020304" pitchFamily="18" charset="-78"/>
              </a:rPr>
              <a:t>الاستعانة </a:t>
            </a:r>
            <a:r>
              <a:rPr lang="ar-SA" sz="2800" b="1" dirty="0" smtClean="0">
                <a:latin typeface="Times New Roman" panose="02020603050405020304" pitchFamily="18" charset="0"/>
                <a:ea typeface="Calibri" panose="020F0502020204030204" pitchFamily="34" charset="0"/>
                <a:cs typeface="Simplified Arabic" panose="02020603050405020304" pitchFamily="18" charset="-78"/>
              </a:rPr>
              <a:t>بكرت </a:t>
            </a:r>
            <a:r>
              <a:rPr lang="ar-EG" sz="2800" b="1" dirty="0">
                <a:latin typeface="Times New Roman" panose="02020603050405020304" pitchFamily="18" charset="0"/>
                <a:ea typeface="Calibri" panose="020F0502020204030204" pitchFamily="34" charset="0"/>
                <a:cs typeface="Simplified Arabic" panose="02020603050405020304" pitchFamily="18" charset="-78"/>
              </a:rPr>
              <a:t>معالجة الإشارة الرقمية </a:t>
            </a:r>
            <a:r>
              <a:rPr lang="ar-EG" sz="2800" b="1" dirty="0">
                <a:latin typeface="Times New Roman" panose="02020603050405020304" pitchFamily="18" charset="0"/>
                <a:ea typeface="Times New Roman" panose="02020603050405020304" pitchFamily="18" charset="0"/>
                <a:cs typeface="Simplified Arabic" panose="02020603050405020304" pitchFamily="18" charset="-78"/>
              </a:rPr>
              <a:t>(</a:t>
            </a:r>
            <a:r>
              <a:rPr lang="en-US" sz="2800" b="1" dirty="0">
                <a:latin typeface="Times New Roman" panose="02020603050405020304" pitchFamily="18" charset="0"/>
                <a:ea typeface="Times New Roman" panose="02020603050405020304" pitchFamily="18" charset="0"/>
                <a:cs typeface="Simplified Arabic" panose="02020603050405020304" pitchFamily="18" charset="-78"/>
              </a:rPr>
              <a:t>LAUNCHXL-F28379D</a:t>
            </a:r>
            <a:r>
              <a:rPr lang="ar-EG" sz="2800" b="1" dirty="0">
                <a:latin typeface="Times New Roman" panose="02020603050405020304" pitchFamily="18" charset="0"/>
                <a:ea typeface="Times New Roman" panose="02020603050405020304" pitchFamily="18" charset="0"/>
                <a:cs typeface="Simplified Arabic" panose="02020603050405020304" pitchFamily="18" charset="-78"/>
              </a:rPr>
              <a:t>) وهو أحد </a:t>
            </a:r>
            <a:r>
              <a:rPr lang="ar-EG" sz="2800" b="1" dirty="0" smtClean="0">
                <a:latin typeface="Times New Roman" panose="02020603050405020304" pitchFamily="18" charset="0"/>
                <a:ea typeface="Times New Roman" panose="02020603050405020304" pitchFamily="18" charset="0"/>
                <a:cs typeface="Simplified Arabic" panose="02020603050405020304" pitchFamily="18" charset="-78"/>
              </a:rPr>
              <a:t>أدوات </a:t>
            </a:r>
            <a:r>
              <a:rPr lang="ar-EG" sz="2800" b="1" dirty="0">
                <a:latin typeface="Times New Roman" panose="02020603050405020304" pitchFamily="18" charset="0"/>
                <a:ea typeface="Times New Roman" panose="02020603050405020304" pitchFamily="18" charset="0"/>
                <a:cs typeface="Simplified Arabic" panose="02020603050405020304" pitchFamily="18" charset="-78"/>
              </a:rPr>
              <a:t>التطوير المقدمة من قبل شركة</a:t>
            </a:r>
            <a:r>
              <a:rPr lang="en-US" sz="2800" b="1" dirty="0">
                <a:latin typeface="Times New Roman" panose="02020603050405020304" pitchFamily="18" charset="0"/>
                <a:ea typeface="Times New Roman" panose="02020603050405020304" pitchFamily="18" charset="0"/>
                <a:cs typeface="Simplified Arabic" panose="02020603050405020304" pitchFamily="18" charset="-78"/>
              </a:rPr>
              <a:t> .Texas Instrument</a:t>
            </a:r>
            <a:r>
              <a:rPr lang="en-US" sz="2800" b="1" dirty="0">
                <a:latin typeface="Times New Roman" panose="02020603050405020304" pitchFamily="18" charset="0"/>
                <a:ea typeface="Calibri" panose="020F0502020204030204" pitchFamily="34" charset="0"/>
                <a:cs typeface="Simplified Arabic" panose="02020603050405020304" pitchFamily="18" charset="-78"/>
              </a:rPr>
              <a:t> </a:t>
            </a:r>
            <a:r>
              <a:rPr lang="ar-EG" sz="2800" b="1" dirty="0" smtClean="0">
                <a:latin typeface="Times New Roman" panose="02020603050405020304" pitchFamily="18" charset="0"/>
                <a:ea typeface="Calibri" panose="020F0502020204030204" pitchFamily="34" charset="0"/>
                <a:cs typeface="Simplified Arabic" panose="02020603050405020304" pitchFamily="18" charset="-78"/>
              </a:rPr>
              <a:t>وقد تم استخدام </a:t>
            </a:r>
            <a:r>
              <a:rPr lang="ar-EG" sz="2800" b="1" dirty="0">
                <a:latin typeface="Times New Roman" panose="02020603050405020304" pitchFamily="18" charset="0"/>
                <a:ea typeface="Calibri" panose="020F0502020204030204" pitchFamily="34" charset="0"/>
                <a:cs typeface="Simplified Arabic" panose="02020603050405020304" pitchFamily="18" charset="-78"/>
              </a:rPr>
              <a:t>بيئة </a:t>
            </a:r>
            <a:r>
              <a:rPr lang="en-US" sz="2800" b="1" dirty="0">
                <a:latin typeface="Times New Roman" panose="02020603050405020304" pitchFamily="18" charset="0"/>
                <a:ea typeface="Calibri" panose="020F0502020204030204" pitchFamily="34" charset="0"/>
                <a:cs typeface="Simplified Arabic" panose="02020603050405020304" pitchFamily="18" charset="-78"/>
              </a:rPr>
              <a:t>Matlab-Simulink</a:t>
            </a:r>
            <a:r>
              <a:rPr lang="ar-EG" sz="2800" b="1" dirty="0">
                <a:latin typeface="Times New Roman" panose="02020603050405020304" pitchFamily="18" charset="0"/>
                <a:ea typeface="Calibri" panose="020F0502020204030204" pitchFamily="34" charset="0"/>
                <a:cs typeface="Simplified Arabic" panose="02020603050405020304" pitchFamily="18" charset="-78"/>
              </a:rPr>
              <a:t> لبرمجة </a:t>
            </a:r>
            <a:r>
              <a:rPr lang="ar-EG" sz="2800" b="1" dirty="0" smtClean="0">
                <a:latin typeface="Times New Roman" panose="02020603050405020304" pitchFamily="18" charset="0"/>
                <a:ea typeface="Calibri" panose="020F0502020204030204" pitchFamily="34" charset="0"/>
                <a:cs typeface="Simplified Arabic" panose="02020603050405020304" pitchFamily="18" charset="-78"/>
              </a:rPr>
              <a:t>المعالج المستخدم </a:t>
            </a:r>
            <a:r>
              <a:rPr lang="ar-EG" sz="2800" b="1" dirty="0">
                <a:latin typeface="Times New Roman" panose="02020603050405020304" pitchFamily="18" charset="0"/>
                <a:ea typeface="Calibri" panose="020F0502020204030204" pitchFamily="34" charset="0"/>
                <a:cs typeface="Simplified Arabic" panose="02020603050405020304" pitchFamily="18" charset="-78"/>
              </a:rPr>
              <a:t>وتحقيق عملية </a:t>
            </a:r>
            <a:r>
              <a:rPr lang="ar-EG" sz="2800" b="1" dirty="0" smtClean="0">
                <a:latin typeface="Times New Roman" panose="02020603050405020304" pitchFamily="18" charset="0"/>
                <a:ea typeface="Calibri" panose="020F0502020204030204" pitchFamily="34" charset="0"/>
                <a:cs typeface="Simplified Arabic" panose="02020603050405020304" pitchFamily="18" charset="-78"/>
              </a:rPr>
              <a:t>التحكم المرجوة. </a:t>
            </a:r>
            <a:r>
              <a:rPr lang="ar-EG" sz="2800" b="1" dirty="0">
                <a:latin typeface="Times New Roman" panose="02020603050405020304" pitchFamily="18" charset="0"/>
                <a:ea typeface="Calibri" panose="020F0502020204030204" pitchFamily="34" charset="0"/>
                <a:cs typeface="Simplified Arabic" panose="02020603050405020304" pitchFamily="18" charset="-78"/>
              </a:rPr>
              <a:t>وقد اُختيرت طريقة القيادة السلمية المعدلة لتحقيق </a:t>
            </a:r>
            <a:r>
              <a:rPr lang="ar-EG" sz="2800" b="1" dirty="0" smtClean="0">
                <a:latin typeface="Times New Roman" panose="02020603050405020304" pitchFamily="18" charset="0"/>
                <a:ea typeface="Calibri" panose="020F0502020204030204" pitchFamily="34" charset="0"/>
                <a:cs typeface="Simplified Arabic" panose="02020603050405020304" pitchFamily="18" charset="-78"/>
              </a:rPr>
              <a:t>عملية القيادة كما تم اعتماد تقنية </a:t>
            </a:r>
            <a:r>
              <a:rPr lang="ar-EG" sz="2800" b="1" dirty="0">
                <a:latin typeface="Times New Roman" panose="02020603050405020304" pitchFamily="18" charset="0"/>
                <a:ea typeface="Calibri" panose="020F0502020204030204" pitchFamily="34" charset="0"/>
                <a:cs typeface="Simplified Arabic" panose="02020603050405020304" pitchFamily="18" charset="-78"/>
              </a:rPr>
              <a:t>التعديل الشعاعي للتحكم بخرج المعرج ثلاثي الطور المستخدم.</a:t>
            </a:r>
            <a:endParaRPr lang="en-US" sz="2800" b="1" dirty="0">
              <a:latin typeface="Times New Roman" panose="02020603050405020304" pitchFamily="18" charset="0"/>
              <a:ea typeface="Calibri" panose="020F0502020204030204" pitchFamily="34" charset="0"/>
              <a:cs typeface="Simplified Arabic" panose="02020603050405020304" pitchFamily="18" charset="-78"/>
            </a:endParaRPr>
          </a:p>
          <a:p>
            <a:pPr algn="r"/>
            <a:r>
              <a:rPr lang="ar-SA" sz="2400" dirty="0">
                <a:solidFill>
                  <a:srgbClr val="000000"/>
                </a:solidFill>
                <a:latin typeface="Bahij TheSansArabic Plain" panose="02040503050201020203" pitchFamily="18" charset="-78"/>
                <a:cs typeface="Bahij TheSansArabic Plain" panose="02040503050201020203" pitchFamily="18" charset="-78"/>
              </a:rPr>
              <a:t/>
            </a:r>
            <a:br>
              <a:rPr lang="ar-SA" sz="2400" dirty="0">
                <a:solidFill>
                  <a:srgbClr val="000000"/>
                </a:solidFill>
                <a:latin typeface="Bahij TheSansArabic Plain" panose="02040503050201020203" pitchFamily="18" charset="-78"/>
                <a:cs typeface="Bahij TheSansArabic Plain" panose="02040503050201020203" pitchFamily="18" charset="-78"/>
              </a:rPr>
            </a:br>
            <a:endParaRPr lang="ar-SA" sz="24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19" name="TextBox 118"/>
          <p:cNvSpPr txBox="1"/>
          <p:nvPr/>
        </p:nvSpPr>
        <p:spPr>
          <a:xfrm>
            <a:off x="15496538" y="9763180"/>
            <a:ext cx="4212016" cy="584776"/>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القسم النظري</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0" name="Rectangle 119"/>
          <p:cNvSpPr/>
          <p:nvPr/>
        </p:nvSpPr>
        <p:spPr>
          <a:xfrm>
            <a:off x="14391354" y="11065906"/>
            <a:ext cx="6149205" cy="4609467"/>
          </a:xfrm>
          <a:prstGeom prst="rect">
            <a:avLst/>
          </a:prstGeom>
        </p:spPr>
        <p:txBody>
          <a:bodyPr wrap="square">
            <a:spAutoFit/>
          </a:bodyPr>
          <a:lstStyle/>
          <a:p>
            <a:pPr algn="just" rtl="1">
              <a:lnSpc>
                <a:spcPct val="115000"/>
              </a:lnSpc>
              <a:spcAft>
                <a:spcPts val="1000"/>
              </a:spcAft>
            </a:pPr>
            <a:r>
              <a:rPr lang="ar-EG" sz="2800" b="1" dirty="0">
                <a:latin typeface="Times New Roman" panose="02020603050405020304" pitchFamily="18" charset="0"/>
                <a:ea typeface="Calibri" panose="020F0502020204030204" pitchFamily="34" charset="0"/>
                <a:cs typeface="Simplified Arabic" panose="02020603050405020304" pitchFamily="18" charset="-78"/>
              </a:rPr>
              <a:t>تضمن هذا </a:t>
            </a:r>
            <a:r>
              <a:rPr lang="ar-EG" sz="2800" b="1" dirty="0" smtClean="0">
                <a:latin typeface="Times New Roman" panose="02020603050405020304" pitchFamily="18" charset="0"/>
                <a:ea typeface="Calibri" panose="020F0502020204030204" pitchFamily="34" charset="0"/>
                <a:cs typeface="Simplified Arabic" panose="02020603050405020304" pitchFamily="18" charset="-78"/>
              </a:rPr>
              <a:t>القسم </a:t>
            </a:r>
            <a:r>
              <a:rPr lang="ar-EG" sz="2800" b="1" dirty="0">
                <a:latin typeface="Times New Roman" panose="02020603050405020304" pitchFamily="18" charset="0"/>
                <a:ea typeface="Calibri" panose="020F0502020204030204" pitchFamily="34" charset="0"/>
                <a:cs typeface="Simplified Arabic" panose="02020603050405020304" pitchFamily="18" charset="-78"/>
              </a:rPr>
              <a:t>شرح الأساس النظري ومبدأ عمل جميع مكونات نظام القيادة، حيث تم عرض بعض طرائق تنظيم </a:t>
            </a:r>
            <a:r>
              <a:rPr lang="ar-EG" sz="2800" b="1" dirty="0" smtClean="0">
                <a:latin typeface="Times New Roman" panose="02020603050405020304" pitchFamily="18" charset="0"/>
                <a:ea typeface="Calibri" panose="020F0502020204030204" pitchFamily="34" charset="0"/>
                <a:cs typeface="Simplified Arabic" panose="02020603050405020304" pitchFamily="18" charset="-78"/>
              </a:rPr>
              <a:t>سرعة </a:t>
            </a:r>
            <a:r>
              <a:rPr lang="ar-EG" sz="2800" b="1" dirty="0">
                <a:latin typeface="Times New Roman" panose="02020603050405020304" pitchFamily="18" charset="0"/>
                <a:ea typeface="Calibri" panose="020F0502020204030204" pitchFamily="34" charset="0"/>
                <a:cs typeface="Simplified Arabic" panose="02020603050405020304" pitchFamily="18" charset="-78"/>
              </a:rPr>
              <a:t>المحركات التحريضية ثلاثية الطور، بالإضافة إلى </a:t>
            </a:r>
            <a:r>
              <a:rPr lang="ar-EG" sz="2800" b="1" dirty="0" smtClean="0">
                <a:latin typeface="Times New Roman" panose="02020603050405020304" pitchFamily="18" charset="0"/>
                <a:ea typeface="Calibri" panose="020F0502020204030204" pitchFamily="34" charset="0"/>
                <a:cs typeface="Simplified Arabic" panose="02020603050405020304" pitchFamily="18" charset="-78"/>
              </a:rPr>
              <a:t>شرح أهم تقنيات </a:t>
            </a:r>
            <a:r>
              <a:rPr lang="ar-EG" sz="2800" b="1" dirty="0">
                <a:latin typeface="Times New Roman" panose="02020603050405020304" pitchFamily="18" charset="0"/>
                <a:ea typeface="Calibri" panose="020F0502020204030204" pitchFamily="34" charset="0"/>
                <a:cs typeface="Simplified Arabic" panose="02020603050405020304" pitchFamily="18" charset="-78"/>
              </a:rPr>
              <a:t>قيادة جسور التعريج المستخدمة </a:t>
            </a:r>
            <a:r>
              <a:rPr lang="ar-EG" sz="2800" b="1" dirty="0" smtClean="0">
                <a:latin typeface="Times New Roman" panose="02020603050405020304" pitchFamily="18" charset="0"/>
                <a:ea typeface="Calibri" panose="020F0502020204030204" pitchFamily="34" charset="0"/>
                <a:cs typeface="Simplified Arabic" panose="02020603050405020304" pitchFamily="18" charset="-78"/>
              </a:rPr>
              <a:t>لتغذية </a:t>
            </a:r>
            <a:r>
              <a:rPr lang="ar-EG" sz="2800" b="1" dirty="0">
                <a:latin typeface="Times New Roman" panose="02020603050405020304" pitchFamily="18" charset="0"/>
                <a:ea typeface="Calibri" panose="020F0502020204030204" pitchFamily="34" charset="0"/>
                <a:cs typeface="Simplified Arabic" panose="02020603050405020304" pitchFamily="18" charset="-78"/>
              </a:rPr>
              <a:t>المحرك </a:t>
            </a:r>
            <a:r>
              <a:rPr lang="ar-EG" sz="2800" b="1" dirty="0" smtClean="0">
                <a:latin typeface="Times New Roman" panose="02020603050405020304" pitchFamily="18" charset="0"/>
                <a:ea typeface="Calibri" panose="020F0502020204030204" pitchFamily="34" charset="0"/>
                <a:cs typeface="Simplified Arabic" panose="02020603050405020304" pitchFamily="18" charset="-78"/>
              </a:rPr>
              <a:t>التحريضي والتركيز على تقنية تعديل عرض النبضة بالطريقة الشعاعية </a:t>
            </a:r>
            <a:r>
              <a:rPr lang="en-US" sz="2800" b="1" dirty="0" smtClean="0">
                <a:latin typeface="Times New Roman" panose="02020603050405020304" pitchFamily="18" charset="0"/>
                <a:ea typeface="Calibri" panose="020F0502020204030204" pitchFamily="34" charset="0"/>
                <a:cs typeface="Simplified Arabic" panose="02020603050405020304" pitchFamily="18" charset="-78"/>
              </a:rPr>
              <a:t>SVPWM</a:t>
            </a:r>
            <a:r>
              <a:rPr lang="ar-EG" sz="2800" b="1" dirty="0" smtClean="0">
                <a:latin typeface="Times New Roman" panose="02020603050405020304" pitchFamily="18" charset="0"/>
                <a:ea typeface="Calibri" panose="020F0502020204030204" pitchFamily="34" charset="0"/>
                <a:cs typeface="Simplified Arabic" panose="02020603050405020304" pitchFamily="18" charset="-78"/>
              </a:rPr>
              <a:t> كونها إحدى أهم التقنيات المستخدمة لتحقيق هذه الغاية</a:t>
            </a:r>
            <a:r>
              <a:rPr lang="ar-EG" sz="2400" b="1" dirty="0" smtClean="0">
                <a:latin typeface="Times New Roman" panose="02020603050405020304" pitchFamily="18" charset="0"/>
                <a:ea typeface="Calibri" panose="020F0502020204030204" pitchFamily="34" charset="0"/>
                <a:cs typeface="Simplified Arabic" panose="02020603050405020304" pitchFamily="18" charset="-78"/>
              </a:rPr>
              <a:t>.</a:t>
            </a:r>
          </a:p>
          <a:p>
            <a:pPr algn="just" rtl="1">
              <a:lnSpc>
                <a:spcPct val="115000"/>
              </a:lnSpc>
              <a:spcAft>
                <a:spcPts val="1000"/>
              </a:spcAft>
            </a:pPr>
            <a:endParaRPr lang="ar-SA" sz="24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23" name="TextBox 122"/>
          <p:cNvSpPr txBox="1"/>
          <p:nvPr/>
        </p:nvSpPr>
        <p:spPr>
          <a:xfrm>
            <a:off x="1987351" y="14616832"/>
            <a:ext cx="7395292" cy="523220"/>
          </a:xfrm>
          <a:prstGeom prst="rect">
            <a:avLst/>
          </a:prstGeom>
          <a:noFill/>
          <a:ln>
            <a:noFill/>
          </a:ln>
        </p:spPr>
        <p:txBody>
          <a:bodyPr wrap="square" rtlCol="0">
            <a:spAutoFit/>
          </a:bodyPr>
          <a:lstStyle/>
          <a:p>
            <a:pPr algn="r"/>
            <a:r>
              <a:rPr lang="ar-SA" sz="2800" b="1" dirty="0">
                <a:solidFill>
                  <a:schemeClr val="bg1"/>
                </a:solidFill>
                <a:latin typeface="Bahij TheSansArabic Plain" panose="02040503050201020203" pitchFamily="18" charset="-78"/>
                <a:cs typeface="Bahij TheSansArabic Plain" panose="02040503050201020203" pitchFamily="18" charset="-78"/>
              </a:rPr>
              <a:t>النتائج</a:t>
            </a:r>
            <a:endParaRPr lang="en-US" sz="28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6" name="TextBox 125"/>
          <p:cNvSpPr txBox="1"/>
          <p:nvPr/>
        </p:nvSpPr>
        <p:spPr>
          <a:xfrm>
            <a:off x="3219363" y="4325819"/>
            <a:ext cx="15001862" cy="707886"/>
          </a:xfrm>
          <a:prstGeom prst="rect">
            <a:avLst/>
          </a:prstGeom>
          <a:noFill/>
        </p:spPr>
        <p:txBody>
          <a:bodyPr wrap="square" rtlCol="0">
            <a:spAutoFit/>
          </a:bodyPr>
          <a:lstStyle/>
          <a:p>
            <a:pPr algn="ctr"/>
            <a:r>
              <a:rPr lang="ar-EG" sz="4000" b="1" dirty="0" smtClean="0">
                <a:latin typeface="Bahij TheSansArabic Plain" panose="02040503050201020203" pitchFamily="18" charset="-78"/>
                <a:cs typeface="+mj-cs"/>
              </a:rPr>
              <a:t>إعداد المهندس عمر كحيل</a:t>
            </a:r>
            <a:endParaRPr lang="en-US" sz="4000" b="1" dirty="0">
              <a:latin typeface="Bahij TheSansArabic Plain" panose="02040503050201020203" pitchFamily="18" charset="-78"/>
              <a:cs typeface="+mj-cs"/>
            </a:endParaRPr>
          </a:p>
        </p:txBody>
      </p:sp>
      <p:sp>
        <p:nvSpPr>
          <p:cNvPr id="135" name="Parallelogram 134"/>
          <p:cNvSpPr/>
          <p:nvPr/>
        </p:nvSpPr>
        <p:spPr>
          <a:xfrm>
            <a:off x="14447749" y="20773360"/>
            <a:ext cx="6384883" cy="970947"/>
          </a:xfrm>
          <a:prstGeom prst="parallelogram">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7" name="TextBox 136"/>
          <p:cNvSpPr txBox="1"/>
          <p:nvPr/>
        </p:nvSpPr>
        <p:spPr>
          <a:xfrm>
            <a:off x="12704423" y="20992040"/>
            <a:ext cx="7395292" cy="584776"/>
          </a:xfrm>
          <a:prstGeom prst="rect">
            <a:avLst/>
          </a:prstGeom>
          <a:noFill/>
          <a:ln>
            <a:noFill/>
          </a:ln>
        </p:spPr>
        <p:txBody>
          <a:bodyPr wrap="square" rtlCol="0">
            <a:spAutoFit/>
          </a:bodyPr>
          <a:lstStyle/>
          <a:p>
            <a:pPr algn="r"/>
            <a:r>
              <a:rPr lang="ar-SA" sz="3200" b="1" dirty="0" smtClean="0">
                <a:solidFill>
                  <a:schemeClr val="bg1"/>
                </a:solidFill>
                <a:latin typeface="Bahij TheSansArabic Plain" panose="02040503050201020203" pitchFamily="18" charset="-78"/>
                <a:cs typeface="Bahij TheSansArabic Plain" panose="02040503050201020203" pitchFamily="18" charset="-78"/>
              </a:rPr>
              <a:t>النتائج</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39" name="Rectangle 138"/>
          <p:cNvSpPr/>
          <p:nvPr/>
        </p:nvSpPr>
        <p:spPr>
          <a:xfrm>
            <a:off x="7467776" y="21962987"/>
            <a:ext cx="13072783" cy="3817455"/>
          </a:xfrm>
          <a:prstGeom prst="rect">
            <a:avLst/>
          </a:prstGeom>
        </p:spPr>
        <p:txBody>
          <a:bodyPr wrap="square">
            <a:spAutoFit/>
          </a:bodyPr>
          <a:lstStyle/>
          <a:p>
            <a:pPr marL="342900" lvl="0" indent="-342900" algn="just" rtl="1">
              <a:lnSpc>
                <a:spcPct val="115000"/>
              </a:lnSpc>
              <a:spcAft>
                <a:spcPts val="1000"/>
              </a:spcAft>
              <a:buFont typeface="+mj-lt"/>
              <a:buAutoNum type="arabicPeriod"/>
            </a:pPr>
            <a:r>
              <a:rPr lang="ar-EG" sz="2700" b="1" dirty="0">
                <a:latin typeface="Times New Roman" panose="02020603050405020304" pitchFamily="18" charset="0"/>
                <a:ea typeface="Calibri" panose="020F0502020204030204" pitchFamily="34" charset="0"/>
                <a:cs typeface="Simplified Arabic" panose="02020603050405020304" pitchFamily="18" charset="-78"/>
              </a:rPr>
              <a:t>توصل البحث في نهايته إلى تأمين بنية مخبرية عامة مرنة تتيح للباحثين مستقبلا قيادة جسور التعريج ثلاثية الطور لاستخدامها في التطبيقات المختلفة (كالانفرترات والمقومات الفعالة) وذلك يحتاج فقط تعديل برنامج الماتلاب لتحقيق الغاية المرجوة.</a:t>
            </a:r>
            <a:endParaRPr lang="en-US" sz="2700" b="1"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rtl="1">
              <a:lnSpc>
                <a:spcPct val="115000"/>
              </a:lnSpc>
              <a:spcAft>
                <a:spcPts val="1000"/>
              </a:spcAft>
              <a:buFont typeface="+mj-lt"/>
              <a:buAutoNum type="arabicPeriod"/>
            </a:pPr>
            <a:r>
              <a:rPr lang="ar-EG" sz="2700" b="1" dirty="0">
                <a:latin typeface="Times New Roman" panose="02020603050405020304" pitchFamily="18" charset="0"/>
                <a:ea typeface="Calibri" panose="020F0502020204030204" pitchFamily="34" charset="0"/>
                <a:cs typeface="Simplified Arabic" panose="02020603050405020304" pitchFamily="18" charset="-78"/>
              </a:rPr>
              <a:t>تم في هذا البحث الاستفادة من الماتلاب في نمذجة ودراسة نظام القيادة، واستخدام النموذج ذاته لتشغيل النظام المنفذ في الزمن الحقيقي.</a:t>
            </a:r>
            <a:endParaRPr lang="en-US" sz="2700" b="1"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rtl="1">
              <a:lnSpc>
                <a:spcPct val="115000"/>
              </a:lnSpc>
              <a:spcAft>
                <a:spcPts val="1000"/>
              </a:spcAft>
              <a:buFont typeface="+mj-lt"/>
              <a:buAutoNum type="arabicPeriod"/>
            </a:pPr>
            <a:r>
              <a:rPr lang="ar-EG" sz="2700" b="1" dirty="0">
                <a:latin typeface="Times New Roman" panose="02020603050405020304" pitchFamily="18" charset="0"/>
                <a:ea typeface="Calibri" panose="020F0502020204030204" pitchFamily="34" charset="0"/>
                <a:cs typeface="Simplified Arabic" panose="02020603050405020304" pitchFamily="18" charset="-78"/>
              </a:rPr>
              <a:t>حقق نظام القيادة المنفذ الاستجابة المطلوبة عند تغيير السرعة المرجعية ضمن مجالات واسعة، وقد تمكننا من قيادة المحرك التحريضي بدءاً من التردد </a:t>
            </a:r>
            <a:r>
              <a:rPr lang="en-US" sz="2700" b="1" dirty="0">
                <a:latin typeface="Times New Roman" panose="02020603050405020304" pitchFamily="18" charset="0"/>
                <a:ea typeface="Calibri" panose="020F0502020204030204" pitchFamily="34" charset="0"/>
                <a:cs typeface="Simplified Arabic" panose="02020603050405020304" pitchFamily="18" charset="-78"/>
              </a:rPr>
              <a:t>1.5[Hz]</a:t>
            </a:r>
            <a:r>
              <a:rPr lang="ar-SY" sz="2700" b="1" dirty="0">
                <a:latin typeface="Times New Roman" panose="02020603050405020304" pitchFamily="18" charset="0"/>
                <a:ea typeface="Calibri" panose="020F0502020204030204" pitchFamily="34" charset="0"/>
                <a:cs typeface="Simplified Arabic" panose="02020603050405020304" pitchFamily="18" charset="-78"/>
              </a:rPr>
              <a:t> وحتى التردد الاسمي </a:t>
            </a:r>
            <a:r>
              <a:rPr lang="en-US" sz="2700" b="1" dirty="0">
                <a:latin typeface="Times New Roman" panose="02020603050405020304" pitchFamily="18" charset="0"/>
                <a:ea typeface="Calibri" panose="020F0502020204030204" pitchFamily="34" charset="0"/>
                <a:cs typeface="Simplified Arabic" panose="02020603050405020304" pitchFamily="18" charset="-78"/>
              </a:rPr>
              <a:t>55[Hz]</a:t>
            </a:r>
            <a:r>
              <a:rPr lang="ar-SY" sz="2700" b="1" dirty="0">
                <a:latin typeface="Times New Roman" panose="02020603050405020304" pitchFamily="18" charset="0"/>
                <a:ea typeface="Calibri" panose="020F0502020204030204" pitchFamily="34" charset="0"/>
                <a:cs typeface="Simplified Arabic" panose="02020603050405020304" pitchFamily="18" charset="-78"/>
              </a:rPr>
              <a:t>.</a:t>
            </a:r>
            <a:endParaRPr lang="en-US" sz="2700" b="1" dirty="0">
              <a:latin typeface="Times New Roman" panose="02020603050405020304" pitchFamily="18" charset="0"/>
              <a:ea typeface="Calibri" panose="020F0502020204030204" pitchFamily="34" charset="0"/>
              <a:cs typeface="Simplified Arabic" panose="02020603050405020304" pitchFamily="18" charset="-78"/>
            </a:endParaRPr>
          </a:p>
        </p:txBody>
      </p:sp>
      <p:sp>
        <p:nvSpPr>
          <p:cNvPr id="36" name="Rectangle 35"/>
          <p:cNvSpPr/>
          <p:nvPr/>
        </p:nvSpPr>
        <p:spPr>
          <a:xfrm>
            <a:off x="7272858" y="10564566"/>
            <a:ext cx="6567782" cy="9989920"/>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38" name="TextBox 37"/>
          <p:cNvSpPr txBox="1"/>
          <p:nvPr/>
        </p:nvSpPr>
        <p:spPr>
          <a:xfrm>
            <a:off x="8847063" y="9729487"/>
            <a:ext cx="4212016" cy="584776"/>
          </a:xfrm>
          <a:prstGeom prst="rect">
            <a:avLst/>
          </a:prstGeom>
          <a:noFill/>
          <a:ln>
            <a:noFill/>
          </a:ln>
        </p:spPr>
        <p:txBody>
          <a:bodyPr wrap="square" rtlCol="0">
            <a:spAutoFit/>
          </a:bodyPr>
          <a:lstStyle/>
          <a:p>
            <a:pPr algn="r"/>
            <a:r>
              <a:rPr lang="ar-EG" sz="3200" b="1" dirty="0" smtClean="0">
                <a:solidFill>
                  <a:schemeClr val="bg1"/>
                </a:solidFill>
                <a:latin typeface="Bahij TheSansArabic Plain" panose="02040503050201020203" pitchFamily="18" charset="-78"/>
                <a:cs typeface="Bahij TheSansArabic Plain" panose="02040503050201020203" pitchFamily="18" charset="-78"/>
              </a:rPr>
              <a:t>النمذجة والمحاكاة</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39" name="Rectangle 38"/>
          <p:cNvSpPr/>
          <p:nvPr/>
        </p:nvSpPr>
        <p:spPr>
          <a:xfrm>
            <a:off x="7627653" y="11202715"/>
            <a:ext cx="5838966" cy="3835665"/>
          </a:xfrm>
          <a:prstGeom prst="rect">
            <a:avLst/>
          </a:prstGeom>
        </p:spPr>
        <p:txBody>
          <a:bodyPr wrap="square">
            <a:spAutoFit/>
          </a:bodyPr>
          <a:lstStyle/>
          <a:p>
            <a:pPr algn="just" rtl="1">
              <a:lnSpc>
                <a:spcPct val="125000"/>
              </a:lnSpc>
            </a:pPr>
            <a:r>
              <a:rPr lang="ar-EG" sz="2800" b="1" dirty="0">
                <a:latin typeface="Times New Roman" panose="02020603050405020304" pitchFamily="18" charset="0"/>
                <a:ea typeface="Calibri" panose="020F0502020204030204" pitchFamily="34" charset="0"/>
                <a:cs typeface="Simplified Arabic" panose="02020603050405020304" pitchFamily="18" charset="-78"/>
              </a:rPr>
              <a:t>تطرَّق هذا </a:t>
            </a:r>
            <a:r>
              <a:rPr lang="ar-EG" sz="2800" b="1" dirty="0">
                <a:latin typeface="Times New Roman" panose="02020603050405020304" pitchFamily="18" charset="0"/>
                <a:ea typeface="Calibri" panose="020F0502020204030204" pitchFamily="34" charset="0"/>
                <a:cs typeface="Simplified Arabic" panose="02020603050405020304" pitchFamily="18" charset="-78"/>
              </a:rPr>
              <a:t>القسم </a:t>
            </a:r>
            <a:r>
              <a:rPr lang="ar-EG" sz="2800" b="1" dirty="0">
                <a:latin typeface="Times New Roman" panose="02020603050405020304" pitchFamily="18" charset="0"/>
                <a:ea typeface="Calibri" panose="020F0502020204030204" pitchFamily="34" charset="0"/>
                <a:cs typeface="Simplified Arabic" panose="02020603050405020304" pitchFamily="18" charset="-78"/>
              </a:rPr>
              <a:t>إلى ذكر النماذج الحاسوبية المقترحة ضمن بيئة </a:t>
            </a:r>
            <a:r>
              <a:rPr lang="en-US" sz="2800" b="1" dirty="0">
                <a:latin typeface="Times New Roman" panose="02020603050405020304" pitchFamily="18" charset="0"/>
                <a:ea typeface="Calibri" panose="020F0502020204030204" pitchFamily="34" charset="0"/>
                <a:cs typeface="Simplified Arabic" panose="02020603050405020304" pitchFamily="18" charset="-78"/>
              </a:rPr>
              <a:t>Matlab-Simulink</a:t>
            </a:r>
            <a:r>
              <a:rPr lang="ar-EG" sz="2800" b="1" dirty="0">
                <a:latin typeface="Times New Roman" panose="02020603050405020304" pitchFamily="18" charset="0"/>
                <a:ea typeface="Calibri" panose="020F0502020204030204" pitchFamily="34" charset="0"/>
                <a:cs typeface="Simplified Arabic" panose="02020603050405020304" pitchFamily="18" charset="-78"/>
              </a:rPr>
              <a:t> </a:t>
            </a:r>
            <a:r>
              <a:rPr lang="ar-EG" sz="2800" b="1" dirty="0" smtClean="0">
                <a:latin typeface="Times New Roman" panose="02020603050405020304" pitchFamily="18" charset="0"/>
                <a:ea typeface="Calibri" panose="020F0502020204030204" pitchFamily="34" charset="0"/>
                <a:cs typeface="Simplified Arabic" panose="02020603050405020304" pitchFamily="18" charset="-78"/>
              </a:rPr>
              <a:t>لجميع </a:t>
            </a:r>
            <a:r>
              <a:rPr lang="ar-EG" sz="2800" b="1" dirty="0">
                <a:latin typeface="Times New Roman" panose="02020603050405020304" pitchFamily="18" charset="0"/>
                <a:ea typeface="Calibri" panose="020F0502020204030204" pitchFamily="34" charset="0"/>
                <a:cs typeface="Simplified Arabic" panose="02020603050405020304" pitchFamily="18" charset="-78"/>
              </a:rPr>
              <a:t>مكونات نظام القيادة. حيث ابتدأ الفصل بنمذجة المحرك التحريضي ثلاثي الطور مروراً بكلٍّ منَ المعرج والتقنية المستخدمة لقيادته </a:t>
            </a:r>
            <a:r>
              <a:rPr lang="ar-EG" sz="2800" b="1" dirty="0" smtClean="0">
                <a:latin typeface="Times New Roman" panose="02020603050405020304" pitchFamily="18" charset="0"/>
                <a:ea typeface="Calibri" panose="020F0502020204030204" pitchFamily="34" charset="0"/>
                <a:cs typeface="Simplified Arabic" panose="02020603050405020304" pitchFamily="18" charset="-78"/>
              </a:rPr>
              <a:t>وانتهاءً بالنموذج المتكامل لدارة </a:t>
            </a:r>
            <a:r>
              <a:rPr lang="ar-EG" sz="2800" b="1" dirty="0">
                <a:latin typeface="Times New Roman" panose="02020603050405020304" pitchFamily="18" charset="0"/>
                <a:ea typeface="Calibri" panose="020F0502020204030204" pitchFamily="34" charset="0"/>
                <a:cs typeface="Simplified Arabic" panose="02020603050405020304" pitchFamily="18" charset="-78"/>
              </a:rPr>
              <a:t>التحكم والقيادة المقترحة</a:t>
            </a:r>
            <a:r>
              <a:rPr lang="ar-EG" sz="2800" b="1" dirty="0" smtClean="0">
                <a:latin typeface="Times New Roman" panose="02020603050405020304" pitchFamily="18" charset="0"/>
                <a:ea typeface="Calibri" panose="020F0502020204030204" pitchFamily="34" charset="0"/>
                <a:cs typeface="Simplified Arabic" panose="02020603050405020304" pitchFamily="18" charset="-78"/>
              </a:rPr>
              <a:t>.</a:t>
            </a:r>
          </a:p>
        </p:txBody>
      </p:sp>
      <p:sp>
        <p:nvSpPr>
          <p:cNvPr id="40" name="Rectangle 39"/>
          <p:cNvSpPr/>
          <p:nvPr/>
        </p:nvSpPr>
        <p:spPr>
          <a:xfrm>
            <a:off x="669895" y="10497110"/>
            <a:ext cx="6273325" cy="10091682"/>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42" name="TextBox 41"/>
          <p:cNvSpPr txBox="1"/>
          <p:nvPr/>
        </p:nvSpPr>
        <p:spPr>
          <a:xfrm>
            <a:off x="1655082" y="9661418"/>
            <a:ext cx="4212016" cy="584776"/>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القسم العملي</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43" name="Rectangle 42"/>
          <p:cNvSpPr/>
          <p:nvPr/>
        </p:nvSpPr>
        <p:spPr>
          <a:xfrm>
            <a:off x="944091" y="11172276"/>
            <a:ext cx="5670039" cy="4912883"/>
          </a:xfrm>
          <a:prstGeom prst="rect">
            <a:avLst/>
          </a:prstGeom>
        </p:spPr>
        <p:txBody>
          <a:bodyPr wrap="square">
            <a:spAutoFit/>
          </a:bodyPr>
          <a:lstStyle/>
          <a:p>
            <a:pPr algn="just" rtl="1">
              <a:lnSpc>
                <a:spcPct val="125000"/>
              </a:lnSpc>
            </a:pPr>
            <a:r>
              <a:rPr lang="ar-EG" sz="2800" b="1" dirty="0">
                <a:latin typeface="Times New Roman" panose="02020603050405020304" pitchFamily="18" charset="0"/>
                <a:ea typeface="Calibri" panose="020F0502020204030204" pitchFamily="34" charset="0"/>
                <a:cs typeface="Simplified Arabic" panose="02020603050405020304" pitchFamily="18" charset="-78"/>
              </a:rPr>
              <a:t>تناول هذا </a:t>
            </a:r>
            <a:r>
              <a:rPr lang="ar-EG" sz="2800" b="1" dirty="0" smtClean="0">
                <a:latin typeface="Times New Roman" panose="02020603050405020304" pitchFamily="18" charset="0"/>
                <a:ea typeface="Calibri" panose="020F0502020204030204" pitchFamily="34" charset="0"/>
                <a:cs typeface="Simplified Arabic" panose="02020603050405020304" pitchFamily="18" charset="-78"/>
              </a:rPr>
              <a:t>القسم </a:t>
            </a:r>
            <a:r>
              <a:rPr lang="ar-EG" sz="2800" b="1" dirty="0">
                <a:latin typeface="Times New Roman" panose="02020603050405020304" pitchFamily="18" charset="0"/>
                <a:ea typeface="Calibri" panose="020F0502020204030204" pitchFamily="34" charset="0"/>
                <a:cs typeface="Simplified Arabic" panose="02020603050405020304" pitchFamily="18" charset="-78"/>
              </a:rPr>
              <a:t>شرح التصاميم العملية المعتمدة، وتفاصيل الدارات الإلكترونية المنفذة. </a:t>
            </a:r>
            <a:r>
              <a:rPr lang="ar-EG" sz="2800" b="1" dirty="0">
                <a:latin typeface="Times New Roman" panose="02020603050405020304" pitchFamily="18" charset="0"/>
                <a:ea typeface="Calibri" panose="020F0502020204030204" pitchFamily="34" charset="0"/>
                <a:cs typeface="Simplified Arabic" panose="02020603050405020304" pitchFamily="18" charset="-78"/>
              </a:rPr>
              <a:t>بالإضافة إلى ذكر الطريقة التي تم استخدامها لربط الحاسب بدارة القيادة وتحقيق التحكم في الزمن الحقيقي للمحرك التحريضي ثلاثي الطور. </a:t>
            </a:r>
            <a:r>
              <a:rPr lang="ar-EG" sz="2800" b="1" dirty="0">
                <a:latin typeface="Times New Roman" panose="02020603050405020304" pitchFamily="18" charset="0"/>
                <a:ea typeface="Calibri" panose="020F0502020204030204" pitchFamily="34" charset="0"/>
                <a:cs typeface="Simplified Arabic" panose="02020603050405020304" pitchFamily="18" charset="-78"/>
              </a:rPr>
              <a:t>كما تم عرض الاختبارات التي تم اجراؤها حتى الوصول إلى النموذج النهائي لنظام القيادة</a:t>
            </a:r>
            <a:r>
              <a:rPr lang="ar-EG" sz="2800" b="1" dirty="0" smtClean="0">
                <a:latin typeface="Times New Roman" panose="02020603050405020304" pitchFamily="18" charset="0"/>
                <a:ea typeface="Calibri" panose="020F0502020204030204" pitchFamily="34" charset="0"/>
                <a:cs typeface="Simplified Arabic" panose="02020603050405020304" pitchFamily="18" charset="-78"/>
              </a:rPr>
              <a:t>. بالإضافة إلى عرض النتائج النهائية للنظام المنفذ ومناقشة هذه النتائج.</a:t>
            </a:r>
            <a:endParaRPr lang="ar-SA" sz="2800" b="1" dirty="0">
              <a:latin typeface="Times New Roman" panose="02020603050405020304" pitchFamily="18" charset="0"/>
              <a:ea typeface="Calibri" panose="020F0502020204030204" pitchFamily="34" charset="0"/>
              <a:cs typeface="Simplified Arabic" panose="02020603050405020304" pitchFamily="18" charset="-78"/>
            </a:endParaRPr>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3806" y="-142290"/>
            <a:ext cx="3006822" cy="3006822"/>
          </a:xfrm>
          <a:prstGeom prst="rect">
            <a:avLst/>
          </a:prstGeom>
        </p:spPr>
      </p:pic>
      <p:sp>
        <p:nvSpPr>
          <p:cNvPr id="46" name="TextBox 45"/>
          <p:cNvSpPr txBox="1"/>
          <p:nvPr/>
        </p:nvSpPr>
        <p:spPr>
          <a:xfrm>
            <a:off x="11332067" y="746476"/>
            <a:ext cx="6921128" cy="1384995"/>
          </a:xfrm>
          <a:prstGeom prst="rect">
            <a:avLst/>
          </a:prstGeom>
          <a:noFill/>
        </p:spPr>
        <p:txBody>
          <a:bodyPr wrap="square" rtlCol="0">
            <a:spAutoFit/>
          </a:bodyPr>
          <a:lstStyle/>
          <a:p>
            <a:pPr algn="r"/>
            <a:r>
              <a:rPr lang="ar-SA" sz="2800" dirty="0">
                <a:latin typeface="Bahij TheSansArabic Plain" panose="02040503050201020203" pitchFamily="18" charset="-78"/>
                <a:cs typeface="Bahij TheSansArabic Plain" panose="02040503050201020203" pitchFamily="18" charset="-78"/>
              </a:rPr>
              <a:t>جامعة دمشق</a:t>
            </a:r>
          </a:p>
          <a:p>
            <a:pPr algn="r"/>
            <a:r>
              <a:rPr lang="ar-SA" sz="2800" dirty="0">
                <a:latin typeface="Bahij TheSansArabic Plain" panose="02040503050201020203" pitchFamily="18" charset="-78"/>
                <a:cs typeface="Bahij TheSansArabic Plain" panose="02040503050201020203" pitchFamily="18" charset="-78"/>
              </a:rPr>
              <a:t>كلية الهندسة الميكانيكية والكهربائية </a:t>
            </a:r>
          </a:p>
          <a:p>
            <a:pPr algn="r"/>
            <a:r>
              <a:rPr lang="ar-SA" sz="2800" dirty="0">
                <a:latin typeface="Bahij TheSansArabic Plain" panose="02040503050201020203" pitchFamily="18" charset="-78"/>
                <a:cs typeface="Bahij TheSansArabic Plain" panose="02040503050201020203" pitchFamily="18" charset="-78"/>
              </a:rPr>
              <a:t>قسم هندسة </a:t>
            </a:r>
            <a:r>
              <a:rPr lang="ar-EG" sz="2800" dirty="0" smtClean="0">
                <a:latin typeface="Bahij TheSansArabic Plain" panose="02040503050201020203" pitchFamily="18" charset="-78"/>
                <a:cs typeface="Bahij TheSansArabic Plain" panose="02040503050201020203" pitchFamily="18" charset="-78"/>
              </a:rPr>
              <a:t>الطاقة الكهربائية</a:t>
            </a:r>
            <a:endParaRPr lang="en-US" sz="2800" dirty="0">
              <a:latin typeface="Bahij TheSansArabic Plain" panose="02040503050201020203" pitchFamily="18" charset="-78"/>
              <a:cs typeface="Bahij TheSansArabic Plain" panose="02040503050201020203" pitchFamily="18" charset="-78"/>
            </a:endParaRPr>
          </a:p>
        </p:txBody>
      </p:sp>
      <p:sp>
        <p:nvSpPr>
          <p:cNvPr id="12" name="Flowchart: Process 11"/>
          <p:cNvSpPr/>
          <p:nvPr/>
        </p:nvSpPr>
        <p:spPr>
          <a:xfrm>
            <a:off x="2" y="29954905"/>
            <a:ext cx="7109460" cy="31237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3" name="Flowchart: Process 52"/>
          <p:cNvSpPr/>
          <p:nvPr/>
        </p:nvSpPr>
        <p:spPr>
          <a:xfrm>
            <a:off x="7074059" y="29945681"/>
            <a:ext cx="7109460" cy="31237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4" name="Flowchart: Process 53"/>
          <p:cNvSpPr/>
          <p:nvPr/>
        </p:nvSpPr>
        <p:spPr>
          <a:xfrm>
            <a:off x="14183518" y="29945681"/>
            <a:ext cx="7212807" cy="32159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pic>
        <p:nvPicPr>
          <p:cNvPr id="47" name="Picture 280"/>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4540728" y="15275688"/>
            <a:ext cx="5920112" cy="4102007"/>
          </a:xfrm>
          <a:prstGeom prst="rect">
            <a:avLst/>
          </a:prstGeom>
        </p:spPr>
      </p:pic>
      <p:pic>
        <p:nvPicPr>
          <p:cNvPr id="48" name="صورة 47"/>
          <p:cNvPicPr/>
          <p:nvPr/>
        </p:nvPicPr>
        <p:blipFill rotWithShape="1">
          <a:blip r:embed="rId5"/>
          <a:srcRect l="6078" t="17240" r="5207" b="11173"/>
          <a:stretch/>
        </p:blipFill>
        <p:spPr bwMode="auto">
          <a:xfrm>
            <a:off x="7522719" y="15137920"/>
            <a:ext cx="6068060" cy="2752725"/>
          </a:xfrm>
          <a:prstGeom prst="rect">
            <a:avLst/>
          </a:prstGeom>
          <a:ln>
            <a:noFill/>
          </a:ln>
          <a:extLst>
            <a:ext uri="{53640926-AAD7-44D8-BBD7-CCE9431645EC}">
              <a14:shadowObscured xmlns:a14="http://schemas.microsoft.com/office/drawing/2010/main"/>
            </a:ext>
          </a:extLst>
        </p:spPr>
      </p:pic>
      <p:pic>
        <p:nvPicPr>
          <p:cNvPr id="51" name="صورة 50"/>
          <p:cNvPicPr/>
          <p:nvPr/>
        </p:nvPicPr>
        <p:blipFill rotWithShape="1">
          <a:blip r:embed="rId6"/>
          <a:srcRect t="13156" b="12188"/>
          <a:stretch/>
        </p:blipFill>
        <p:spPr bwMode="auto">
          <a:xfrm>
            <a:off x="7627653" y="18164543"/>
            <a:ext cx="4780118" cy="2023288"/>
          </a:xfrm>
          <a:prstGeom prst="rect">
            <a:avLst/>
          </a:prstGeom>
          <a:ln>
            <a:noFill/>
          </a:ln>
          <a:extLst>
            <a:ext uri="{53640926-AAD7-44D8-BBD7-CCE9431645EC}">
              <a14:shadowObscured xmlns:a14="http://schemas.microsoft.com/office/drawing/2010/main"/>
            </a:ext>
          </a:extLst>
        </p:spPr>
      </p:pic>
      <p:cxnSp>
        <p:nvCxnSpPr>
          <p:cNvPr id="3" name="رابط بشكل مرفق 2"/>
          <p:cNvCxnSpPr/>
          <p:nvPr/>
        </p:nvCxnSpPr>
        <p:spPr>
          <a:xfrm rot="5400000">
            <a:off x="12262508" y="18059866"/>
            <a:ext cx="1210249" cy="620974"/>
          </a:xfrm>
          <a:prstGeom prst="bentConnector3">
            <a:avLst>
              <a:gd name="adj1" fmla="val 99777"/>
            </a:avLst>
          </a:prstGeom>
          <a:ln>
            <a:solidFill>
              <a:schemeClr val="bg2">
                <a:lumMod val="50000"/>
              </a:schemeClr>
            </a:solidFill>
            <a:tailEnd type="triangle"/>
          </a:ln>
        </p:spPr>
        <p:style>
          <a:lnRef idx="3">
            <a:schemeClr val="dk1"/>
          </a:lnRef>
          <a:fillRef idx="0">
            <a:schemeClr val="dk1"/>
          </a:fillRef>
          <a:effectRef idx="2">
            <a:schemeClr val="dk1"/>
          </a:effectRef>
          <a:fontRef idx="minor">
            <a:schemeClr val="tx1"/>
          </a:fontRef>
        </p:style>
      </p:cxnSp>
      <p:pic>
        <p:nvPicPr>
          <p:cNvPr id="52" name="Picture 40" descr="C:\Users\ASUS\Desktop\20220306_185650.jpg"/>
          <p:cNvPicPr/>
          <p:nvPr/>
        </p:nvPicPr>
        <p:blipFill rotWithShape="1">
          <a:blip r:embed="rId7" cstate="print">
            <a:extLst>
              <a:ext uri="{28A0092B-C50C-407E-A947-70E740481C1C}">
                <a14:useLocalDpi xmlns:a14="http://schemas.microsoft.com/office/drawing/2010/main" val="0"/>
              </a:ext>
            </a:extLst>
          </a:blip>
          <a:srcRect t="20769"/>
          <a:stretch/>
        </p:blipFill>
        <p:spPr bwMode="auto">
          <a:xfrm>
            <a:off x="1098224" y="16358905"/>
            <a:ext cx="5438444" cy="3456273"/>
          </a:xfrm>
          <a:prstGeom prst="rect">
            <a:avLst/>
          </a:prstGeom>
          <a:noFill/>
          <a:ln>
            <a:noFill/>
          </a:ln>
          <a:extLst>
            <a:ext uri="{53640926-AAD7-44D8-BBD7-CCE9431645EC}">
              <a14:shadowObscured xmlns:a14="http://schemas.microsoft.com/office/drawing/2010/main"/>
            </a:ext>
          </a:extLst>
        </p:spPr>
      </p:pic>
      <p:pic>
        <p:nvPicPr>
          <p:cNvPr id="13" name="صورة 12"/>
          <p:cNvPicPr>
            <a:picLocks noChangeAspect="1"/>
          </p:cNvPicPr>
          <p:nvPr/>
        </p:nvPicPr>
        <p:blipFill rotWithShape="1">
          <a:blip r:embed="rId8"/>
          <a:srcRect l="4094" r="5035"/>
          <a:stretch/>
        </p:blipFill>
        <p:spPr>
          <a:xfrm>
            <a:off x="888241" y="22456303"/>
            <a:ext cx="6384617" cy="2853625"/>
          </a:xfrm>
          <a:prstGeom prst="rect">
            <a:avLst/>
          </a:prstGeom>
        </p:spPr>
      </p:pic>
      <p:graphicFrame>
        <p:nvGraphicFramePr>
          <p:cNvPr id="17" name="جدول 16"/>
          <p:cNvGraphicFramePr>
            <a:graphicFrameLocks noGrp="1"/>
          </p:cNvGraphicFramePr>
          <p:nvPr>
            <p:extLst>
              <p:ext uri="{D42A27DB-BD31-4B8C-83A1-F6EECF244321}">
                <p14:modId xmlns:p14="http://schemas.microsoft.com/office/powerpoint/2010/main" val="1953056530"/>
              </p:ext>
            </p:extLst>
          </p:nvPr>
        </p:nvGraphicFramePr>
        <p:xfrm>
          <a:off x="1254027" y="27148739"/>
          <a:ext cx="19276723" cy="2032552"/>
        </p:xfrm>
        <a:graphic>
          <a:graphicData uri="http://schemas.openxmlformats.org/drawingml/2006/table">
            <a:tbl>
              <a:tblPr firstRow="1" firstCol="1" bandRow="1"/>
              <a:tblGrid>
                <a:gridCol w="763185">
                  <a:extLst>
                    <a:ext uri="{9D8B030D-6E8A-4147-A177-3AD203B41FA5}">
                      <a16:colId xmlns:a16="http://schemas.microsoft.com/office/drawing/2014/main" val="662080117"/>
                    </a:ext>
                  </a:extLst>
                </a:gridCol>
                <a:gridCol w="18513538">
                  <a:extLst>
                    <a:ext uri="{9D8B030D-6E8A-4147-A177-3AD203B41FA5}">
                      <a16:colId xmlns:a16="http://schemas.microsoft.com/office/drawing/2014/main" val="3874011420"/>
                    </a:ext>
                  </a:extLst>
                </a:gridCol>
              </a:tblGrid>
              <a:tr h="332767">
                <a:tc>
                  <a:txBody>
                    <a:bodyPr/>
                    <a:lstStyle/>
                    <a:p>
                      <a:pPr>
                        <a:lnSpc>
                          <a:spcPct val="115000"/>
                        </a:lnSpc>
                        <a:spcAft>
                          <a:spcPts val="1000"/>
                        </a:spcAft>
                      </a:pPr>
                      <a:r>
                        <a:rPr lang="en-US" sz="1800" kern="1200" dirty="0" smtClean="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[1] </a:t>
                      </a:r>
                      <a:endParaRPr lang="en-US" sz="1800" kern="1200"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endParaRPr>
                    </a:p>
                  </a:txBody>
                  <a:tcPr marL="9525" marR="9525" marT="9525" marB="9525">
                    <a:lnL>
                      <a:noFill/>
                    </a:lnL>
                    <a:lnR>
                      <a:noFill/>
                    </a:lnR>
                    <a:lnT>
                      <a:noFill/>
                    </a:lnT>
                    <a:lnB>
                      <a:noFill/>
                    </a:lnB>
                  </a:tcPr>
                </a:tc>
                <a:tc>
                  <a:txBody>
                    <a:bodyPr/>
                    <a:lstStyle/>
                    <a:p>
                      <a:pPr algn="just">
                        <a:lnSpc>
                          <a:spcPct val="115000"/>
                        </a:lnSpc>
                        <a:spcAft>
                          <a:spcPts val="1000"/>
                        </a:spcAft>
                      </a:pPr>
                      <a:r>
                        <a:rPr lang="en-US" sz="1800" kern="1200"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T. </a:t>
                      </a:r>
                      <a:r>
                        <a:rPr lang="en-US" sz="1800" kern="1200" dirty="0" err="1">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Białon</a:t>
                      </a:r>
                      <a:r>
                        <a:rPr lang="en-US" sz="1800" kern="1200"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 M. </a:t>
                      </a:r>
                      <a:r>
                        <a:rPr lang="en-US" sz="1800" kern="1200" dirty="0" err="1">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Pasko</a:t>
                      </a:r>
                      <a:r>
                        <a:rPr lang="en-US" sz="1800" kern="1200"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 and R. </a:t>
                      </a:r>
                      <a:r>
                        <a:rPr lang="en-US" sz="1800" kern="1200" dirty="0" err="1">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Niestrój</a:t>
                      </a:r>
                      <a:r>
                        <a:rPr lang="en-US" sz="1800" kern="1200"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 "Developing Induction Motor State Observers with Increased Robustness," energies, 20 October 2020. </a:t>
                      </a:r>
                    </a:p>
                  </a:txBody>
                  <a:tcPr marL="9525" marR="9525" marT="9525" marB="9525">
                    <a:lnL>
                      <a:noFill/>
                    </a:lnL>
                    <a:lnR>
                      <a:noFill/>
                    </a:lnR>
                    <a:lnT>
                      <a:noFill/>
                    </a:lnT>
                    <a:lnB>
                      <a:noFill/>
                    </a:lnB>
                  </a:tcPr>
                </a:tc>
                <a:extLst>
                  <a:ext uri="{0D108BD9-81ED-4DB2-BD59-A6C34878D82A}">
                    <a16:rowId xmlns:a16="http://schemas.microsoft.com/office/drawing/2014/main" val="4015286509"/>
                  </a:ext>
                </a:extLst>
              </a:tr>
              <a:tr h="332767">
                <a:tc>
                  <a:txBody>
                    <a:bodyPr/>
                    <a:lstStyle/>
                    <a:p>
                      <a:pPr>
                        <a:lnSpc>
                          <a:spcPct val="115000"/>
                        </a:lnSpc>
                        <a:spcAft>
                          <a:spcPts val="1000"/>
                        </a:spcAft>
                      </a:pPr>
                      <a:r>
                        <a:rPr lang="en-US" sz="1800" kern="1200"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[2] </a:t>
                      </a:r>
                    </a:p>
                  </a:txBody>
                  <a:tcPr marL="9525" marR="9525" marT="9525" marB="9525">
                    <a:lnL>
                      <a:noFill/>
                    </a:lnL>
                    <a:lnR>
                      <a:noFill/>
                    </a:lnR>
                    <a:lnT>
                      <a:noFill/>
                    </a:lnT>
                    <a:lnB>
                      <a:noFill/>
                    </a:lnB>
                  </a:tcPr>
                </a:tc>
                <a:tc>
                  <a:txBody>
                    <a:bodyPr/>
                    <a:lstStyle/>
                    <a:p>
                      <a:pPr algn="just">
                        <a:lnSpc>
                          <a:spcPct val="115000"/>
                        </a:lnSpc>
                        <a:spcAft>
                          <a:spcPts val="1000"/>
                        </a:spcAft>
                      </a:pPr>
                      <a:r>
                        <a:rPr lang="en-US" sz="1800" kern="1200" dirty="0" smtClean="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V. Gopal, "Comparison Between Direct and Indirect Field Oriented Control of Induction Motor," IJETT, vol. 43, January 2017. </a:t>
                      </a:r>
                      <a:endParaRPr lang="en-US" sz="1800" kern="1200"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endParaRPr>
                    </a:p>
                  </a:txBody>
                  <a:tcPr marL="9525" marR="9525" marT="9525" marB="9525">
                    <a:lnL>
                      <a:noFill/>
                    </a:lnL>
                    <a:lnR>
                      <a:noFill/>
                    </a:lnR>
                    <a:lnT>
                      <a:noFill/>
                    </a:lnT>
                    <a:lnB>
                      <a:noFill/>
                    </a:lnB>
                  </a:tcPr>
                </a:tc>
                <a:extLst>
                  <a:ext uri="{0D108BD9-81ED-4DB2-BD59-A6C34878D82A}">
                    <a16:rowId xmlns:a16="http://schemas.microsoft.com/office/drawing/2014/main" val="753624619"/>
                  </a:ext>
                </a:extLst>
              </a:tr>
              <a:tr h="332767">
                <a:tc>
                  <a:txBody>
                    <a:bodyPr/>
                    <a:lstStyle/>
                    <a:p>
                      <a:pPr>
                        <a:lnSpc>
                          <a:spcPct val="115000"/>
                        </a:lnSpc>
                        <a:spcAft>
                          <a:spcPts val="1000"/>
                        </a:spcAft>
                      </a:pPr>
                      <a:r>
                        <a:rPr lang="en-US" sz="1800" kern="1200" dirty="0" smtClean="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[3</a:t>
                      </a:r>
                      <a:r>
                        <a:rPr lang="en-US" sz="1800" kern="1200"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 </a:t>
                      </a:r>
                    </a:p>
                  </a:txBody>
                  <a:tcPr marL="9525" marR="9525" marT="9525" marB="9525">
                    <a:lnL>
                      <a:noFill/>
                    </a:lnL>
                    <a:lnR>
                      <a:noFill/>
                    </a:lnR>
                    <a:lnT>
                      <a:noFill/>
                    </a:lnT>
                    <a:lnB>
                      <a:noFill/>
                    </a:lnB>
                  </a:tcPr>
                </a:tc>
                <a:tc>
                  <a:txBody>
                    <a:bodyPr/>
                    <a:lstStyle/>
                    <a:p>
                      <a:pPr algn="just">
                        <a:lnSpc>
                          <a:spcPct val="115000"/>
                        </a:lnSpc>
                        <a:spcAft>
                          <a:spcPts val="1000"/>
                        </a:spcAft>
                      </a:pPr>
                      <a:r>
                        <a:rPr lang="en-US" sz="1800" kern="1200"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A. L. </a:t>
                      </a:r>
                      <a:r>
                        <a:rPr lang="en-US" sz="1800" kern="1200" dirty="0" err="1">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Sheu</a:t>
                      </a:r>
                      <a:r>
                        <a:rPr lang="en-US" sz="1800" kern="1200"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 and T. A. </a:t>
                      </a:r>
                      <a:r>
                        <a:rPr lang="en-US" sz="1800" kern="1200" dirty="0" err="1">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Adagunodo</a:t>
                      </a:r>
                      <a:r>
                        <a:rPr lang="en-US" sz="1800" kern="1200"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 "Performance Evaluation of Inverter-equipped Drive to Regulate the Speed of Motor and Cooling Output of Air Conditioner," ICSSD, 2019. </a:t>
                      </a:r>
                    </a:p>
                  </a:txBody>
                  <a:tcPr marL="9525" marR="9525" marT="9525" marB="9525">
                    <a:lnL>
                      <a:noFill/>
                    </a:lnL>
                    <a:lnR>
                      <a:noFill/>
                    </a:lnR>
                    <a:lnT>
                      <a:noFill/>
                    </a:lnT>
                    <a:lnB>
                      <a:noFill/>
                    </a:lnB>
                  </a:tcPr>
                </a:tc>
                <a:extLst>
                  <a:ext uri="{0D108BD9-81ED-4DB2-BD59-A6C34878D82A}">
                    <a16:rowId xmlns:a16="http://schemas.microsoft.com/office/drawing/2014/main" val="2463074812"/>
                  </a:ext>
                </a:extLst>
              </a:tr>
              <a:tr h="332767">
                <a:tc>
                  <a:txBody>
                    <a:bodyPr/>
                    <a:lstStyle/>
                    <a:p>
                      <a:pPr>
                        <a:lnSpc>
                          <a:spcPct val="115000"/>
                        </a:lnSpc>
                        <a:spcAft>
                          <a:spcPts val="1000"/>
                        </a:spcAft>
                      </a:pPr>
                      <a:r>
                        <a:rPr lang="en-US" sz="1800" kern="1200"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[4] </a:t>
                      </a:r>
                    </a:p>
                  </a:txBody>
                  <a:tcPr marL="9525" marR="9525" marT="9525" marB="9525">
                    <a:lnL>
                      <a:noFill/>
                    </a:lnL>
                    <a:lnR>
                      <a:noFill/>
                    </a:lnR>
                    <a:lnT>
                      <a:noFill/>
                    </a:lnT>
                    <a:lnB>
                      <a:noFill/>
                    </a:lnB>
                  </a:tcPr>
                </a:tc>
                <a:tc>
                  <a:txBody>
                    <a:bodyPr/>
                    <a:lstStyle/>
                    <a:p>
                      <a:pPr algn="just">
                        <a:lnSpc>
                          <a:spcPct val="115000"/>
                        </a:lnSpc>
                        <a:spcAft>
                          <a:spcPts val="1000"/>
                        </a:spcAft>
                      </a:pPr>
                      <a:r>
                        <a:rPr lang="en-US" sz="1800" dirty="0" smtClean="0">
                          <a:effectLst/>
                          <a:latin typeface="Times New Roman" panose="02020603050405020304" pitchFamily="18" charset="0"/>
                          <a:ea typeface="Calibri" panose="020F0502020204030204" pitchFamily="34" charset="0"/>
                          <a:cs typeface="Simplified Arabic" panose="02020603050405020304" pitchFamily="18" charset="-78"/>
                        </a:rPr>
                        <a:t>D. </a:t>
                      </a:r>
                      <a:r>
                        <a:rPr lang="en-US" sz="1800" dirty="0" err="1" smtClean="0">
                          <a:effectLst/>
                          <a:latin typeface="Times New Roman" panose="02020603050405020304" pitchFamily="18" charset="0"/>
                          <a:ea typeface="Calibri" panose="020F0502020204030204" pitchFamily="34" charset="0"/>
                          <a:cs typeface="Simplified Arabic" panose="02020603050405020304" pitchFamily="18" charset="-78"/>
                        </a:rPr>
                        <a:t>Wasnik</a:t>
                      </a:r>
                      <a:r>
                        <a:rPr lang="en-US" sz="1800" dirty="0" smtClean="0">
                          <a:effectLst/>
                          <a:latin typeface="Times New Roman" panose="02020603050405020304" pitchFamily="18" charset="0"/>
                          <a:ea typeface="Calibri" panose="020F0502020204030204" pitchFamily="34" charset="0"/>
                          <a:cs typeface="Simplified Arabic" panose="02020603050405020304" pitchFamily="18" charset="-78"/>
                        </a:rPr>
                        <a:t>, H. K. Naidu and P. </a:t>
                      </a:r>
                      <a:r>
                        <a:rPr lang="en-US" sz="1800" dirty="0" err="1" smtClean="0">
                          <a:effectLst/>
                          <a:latin typeface="Times New Roman" panose="02020603050405020304" pitchFamily="18" charset="0"/>
                          <a:ea typeface="Calibri" panose="020F0502020204030204" pitchFamily="34" charset="0"/>
                          <a:cs typeface="Simplified Arabic" panose="02020603050405020304" pitchFamily="18" charset="-78"/>
                        </a:rPr>
                        <a:t>Ghutke</a:t>
                      </a:r>
                      <a:r>
                        <a:rPr lang="en-US" sz="1800" dirty="0" smtClean="0">
                          <a:effectLst/>
                          <a:latin typeface="Times New Roman" panose="02020603050405020304" pitchFamily="18" charset="0"/>
                          <a:ea typeface="Calibri" panose="020F0502020204030204" pitchFamily="34" charset="0"/>
                          <a:cs typeface="Simplified Arabic" panose="02020603050405020304" pitchFamily="18" charset="-78"/>
                        </a:rPr>
                        <a:t>, "Speed Control of Induction Motor using Variable Frequency Drives and PLC," </a:t>
                      </a:r>
                      <a:r>
                        <a:rPr lang="en-US" sz="1800" i="1" dirty="0" smtClean="0">
                          <a:effectLst/>
                          <a:latin typeface="Times New Roman" panose="02020603050405020304" pitchFamily="18" charset="0"/>
                          <a:ea typeface="Calibri" panose="020F0502020204030204" pitchFamily="34" charset="0"/>
                          <a:cs typeface="Simplified Arabic" panose="02020603050405020304" pitchFamily="18" charset="-78"/>
                        </a:rPr>
                        <a:t>IJAREEIE, </a:t>
                      </a:r>
                      <a:r>
                        <a:rPr lang="en-US" sz="1800" dirty="0" smtClean="0">
                          <a:effectLst/>
                          <a:latin typeface="Times New Roman" panose="02020603050405020304" pitchFamily="18" charset="0"/>
                          <a:ea typeface="Calibri" panose="020F0502020204030204" pitchFamily="34" charset="0"/>
                          <a:cs typeface="Simplified Arabic" panose="02020603050405020304" pitchFamily="18" charset="-78"/>
                        </a:rPr>
                        <a:t>6 6 2017. </a:t>
                      </a:r>
                      <a:endParaRPr lang="en-US" sz="1800" kern="1200"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endParaRPr>
                    </a:p>
                  </a:txBody>
                  <a:tcPr marL="9525" marR="9525" marT="9525" marB="9525">
                    <a:lnL>
                      <a:noFill/>
                    </a:lnL>
                    <a:lnR>
                      <a:noFill/>
                    </a:lnR>
                    <a:lnT>
                      <a:noFill/>
                    </a:lnT>
                    <a:lnB>
                      <a:noFill/>
                    </a:lnB>
                  </a:tcPr>
                </a:tc>
                <a:extLst>
                  <a:ext uri="{0D108BD9-81ED-4DB2-BD59-A6C34878D82A}">
                    <a16:rowId xmlns:a16="http://schemas.microsoft.com/office/drawing/2014/main" val="1170076913"/>
                  </a:ext>
                </a:extLst>
              </a:tr>
              <a:tr h="332767">
                <a:tc>
                  <a:txBody>
                    <a:bodyPr/>
                    <a:lstStyle/>
                    <a:p>
                      <a:pPr>
                        <a:lnSpc>
                          <a:spcPct val="115000"/>
                        </a:lnSpc>
                        <a:spcAft>
                          <a:spcPts val="1000"/>
                        </a:spcAft>
                      </a:pPr>
                      <a:r>
                        <a:rPr lang="en-US" sz="1800" kern="1200" dirty="0" smtClean="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[5] </a:t>
                      </a:r>
                      <a:endParaRPr lang="en-US" sz="1800" kern="1200"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endParaRPr>
                    </a:p>
                  </a:txBody>
                  <a:tcPr marL="9525" marR="9525" marT="9525" marB="9525">
                    <a:lnL>
                      <a:noFill/>
                    </a:lnL>
                    <a:lnR>
                      <a:noFill/>
                    </a:lnR>
                    <a:lnT>
                      <a:noFill/>
                    </a:lnT>
                    <a:lnB>
                      <a:noFill/>
                    </a:lnB>
                  </a:tcPr>
                </a:tc>
                <a:tc>
                  <a:txBody>
                    <a:bodyPr/>
                    <a:lstStyle/>
                    <a:p>
                      <a:pPr algn="just">
                        <a:lnSpc>
                          <a:spcPct val="115000"/>
                        </a:lnSpc>
                        <a:spcAft>
                          <a:spcPts val="1000"/>
                        </a:spcAft>
                      </a:pPr>
                      <a:r>
                        <a:rPr lang="en-US" sz="1800" kern="1200"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A. a. Bhat, J. F. War and T. </a:t>
                      </a:r>
                      <a:r>
                        <a:rPr lang="en-US" sz="1800" kern="1200" dirty="0" err="1">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Nazir</a:t>
                      </a:r>
                      <a:r>
                        <a:rPr lang="en-US" sz="1800" kern="1200"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 "Review of methods for Voltage Control in AC Inverters," IJAERD, 2018. </a:t>
                      </a:r>
                    </a:p>
                  </a:txBody>
                  <a:tcPr marL="9525" marR="9525" marT="9525" marB="9525">
                    <a:lnL>
                      <a:noFill/>
                    </a:lnL>
                    <a:lnR>
                      <a:noFill/>
                    </a:lnR>
                    <a:lnT>
                      <a:noFill/>
                    </a:lnT>
                    <a:lnB>
                      <a:noFill/>
                    </a:lnB>
                  </a:tcPr>
                </a:tc>
                <a:extLst>
                  <a:ext uri="{0D108BD9-81ED-4DB2-BD59-A6C34878D82A}">
                    <a16:rowId xmlns:a16="http://schemas.microsoft.com/office/drawing/2014/main" val="1440939797"/>
                  </a:ext>
                </a:extLst>
              </a:tr>
              <a:tr h="359962">
                <a:tc>
                  <a:txBody>
                    <a:bodyPr/>
                    <a:lstStyle/>
                    <a:p>
                      <a:pPr>
                        <a:lnSpc>
                          <a:spcPct val="115000"/>
                        </a:lnSpc>
                        <a:spcAft>
                          <a:spcPts val="1000"/>
                        </a:spcAft>
                      </a:pPr>
                      <a:r>
                        <a:rPr lang="en-US" sz="1800">
                          <a:effectLst/>
                          <a:latin typeface="Times New Roman" panose="02020603050405020304" pitchFamily="18" charset="0"/>
                          <a:ea typeface="Calibri" panose="020F0502020204030204" pitchFamily="34" charset="0"/>
                          <a:cs typeface="Simplified Arabic" panose="02020603050405020304" pitchFamily="18" charset="-78"/>
                        </a:rPr>
                        <a:t>[6] </a:t>
                      </a:r>
                    </a:p>
                  </a:txBody>
                  <a:tcPr marL="9525" marR="9525" marT="9525" marB="9525">
                    <a:lnL>
                      <a:noFill/>
                    </a:lnL>
                    <a:lnR>
                      <a:noFill/>
                    </a:lnR>
                    <a:lnT>
                      <a:noFill/>
                    </a:lnT>
                    <a:lnB>
                      <a:noFill/>
                    </a:lnB>
                  </a:tcPr>
                </a:tc>
                <a:tc>
                  <a:txBody>
                    <a:bodyPr/>
                    <a:lstStyle/>
                    <a:p>
                      <a:pPr algn="just">
                        <a:lnSpc>
                          <a:spcPct val="115000"/>
                        </a:lnSpc>
                        <a:spcAft>
                          <a:spcPts val="100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A. A.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Jasim</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A. J. Sultan and K. H.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Kadhim</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"Speed Control of Three Phase Induction Motor by V/F Method with Arduino Uno," </a:t>
                      </a:r>
                      <a:r>
                        <a:rPr lang="en-US" sz="1800" i="1" dirty="0" err="1">
                          <a:effectLst/>
                          <a:latin typeface="Times New Roman" panose="02020603050405020304" pitchFamily="18" charset="0"/>
                          <a:ea typeface="Calibri" panose="020F0502020204030204" pitchFamily="34" charset="0"/>
                          <a:cs typeface="Simplified Arabic" panose="02020603050405020304" pitchFamily="18" charset="-78"/>
                        </a:rPr>
                        <a:t>ijera</a:t>
                      </a:r>
                      <a:r>
                        <a:rPr lang="en-US" sz="1800" i="1" dirty="0">
                          <a:effectLst/>
                          <a:latin typeface="Times New Roman" panose="02020603050405020304" pitchFamily="18" charset="0"/>
                          <a:ea typeface="Calibri" panose="020F0502020204030204" pitchFamily="34" charset="0"/>
                          <a:cs typeface="Simplified Arabic" panose="02020603050405020304" pitchFamily="18" charset="-78"/>
                        </a:rPr>
                        <a:t>, </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vol. 7, no. 12, pp. 62-66, 2017. </a:t>
                      </a:r>
                    </a:p>
                  </a:txBody>
                  <a:tcPr marL="9525" marR="9525" marT="9525" marB="9525">
                    <a:lnL>
                      <a:noFill/>
                    </a:lnL>
                    <a:lnR>
                      <a:noFill/>
                    </a:lnR>
                    <a:lnT>
                      <a:noFill/>
                    </a:lnT>
                    <a:lnB>
                      <a:noFill/>
                    </a:lnB>
                  </a:tcPr>
                </a:tc>
                <a:extLst>
                  <a:ext uri="{0D108BD9-81ED-4DB2-BD59-A6C34878D82A}">
                    <a16:rowId xmlns:a16="http://schemas.microsoft.com/office/drawing/2014/main" val="248022730"/>
                  </a:ext>
                </a:extLst>
              </a:tr>
            </a:tbl>
          </a:graphicData>
        </a:graphic>
      </p:graphicFrame>
    </p:spTree>
    <p:extLst>
      <p:ext uri="{BB962C8B-B14F-4D97-AF65-F5344CB8AC3E}">
        <p14:creationId xmlns:p14="http://schemas.microsoft.com/office/powerpoint/2010/main" val="888656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4">
      <a:dk1>
        <a:sysClr val="windowText" lastClr="000000"/>
      </a:dk1>
      <a:lt1>
        <a:sysClr val="window" lastClr="FFFFFF"/>
      </a:lt1>
      <a:dk2>
        <a:srgbClr val="F2F2F2"/>
      </a:dk2>
      <a:lt2>
        <a:srgbClr val="BFBFBF"/>
      </a:lt2>
      <a:accent1>
        <a:srgbClr val="C01823"/>
      </a:accent1>
      <a:accent2>
        <a:srgbClr val="FFCF00"/>
      </a:accent2>
      <a:accent3>
        <a:srgbClr val="003C77"/>
      </a:accent3>
      <a:accent4>
        <a:srgbClr val="C01823"/>
      </a:accent4>
      <a:accent5>
        <a:srgbClr val="FFCF00"/>
      </a:accent5>
      <a:accent6>
        <a:srgbClr val="003C77"/>
      </a:accent6>
      <a:hlink>
        <a:srgbClr val="FFFFFF"/>
      </a:hlink>
      <a:folHlink>
        <a:srgbClr val="0C0C0C"/>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512</TotalTime>
  <Words>595</Words>
  <Application>Microsoft Office PowerPoint</Application>
  <PresentationFormat>مخصص</PresentationFormat>
  <Paragraphs>34</Paragraphs>
  <Slides>1</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vt:i4>
      </vt:variant>
    </vt:vector>
  </HeadingPairs>
  <TitlesOfParts>
    <vt:vector size="9" baseType="lpstr">
      <vt:lpstr>Bahij TheSansArabic Plain</vt:lpstr>
      <vt:lpstr>Calibri Light</vt:lpstr>
      <vt:lpstr>Calibri</vt:lpstr>
      <vt:lpstr>Times New Roman</vt:lpstr>
      <vt:lpstr>DecoType Naskh</vt:lpstr>
      <vt:lpstr>Simplified Arabic</vt:lpstr>
      <vt:lpstr>Arial</vt:lpstr>
      <vt:lpstr>Office Theme</vt:lpstr>
      <vt:lpstr>عرض تقديمي في PowerPoint</vt:lpstr>
    </vt:vector>
  </TitlesOfParts>
  <Company>Comeng designer.comeng@gmail.com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Ammar Albesher</dc:creator>
  <cp:lastModifiedBy>Maher</cp:lastModifiedBy>
  <cp:revision>35</cp:revision>
  <dcterms:created xsi:type="dcterms:W3CDTF">2018-10-14T06:27:45Z</dcterms:created>
  <dcterms:modified xsi:type="dcterms:W3CDTF">2022-04-26T11:56:30Z</dcterms:modified>
</cp:coreProperties>
</file>